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2"/>
  </p:notesMasterIdLst>
  <p:handoutMasterIdLst>
    <p:handoutMasterId r:id="rId83"/>
  </p:handoutMasterIdLst>
  <p:sldIdLst>
    <p:sldId id="256" r:id="rId5"/>
    <p:sldId id="3849" r:id="rId6"/>
    <p:sldId id="3850" r:id="rId7"/>
    <p:sldId id="261" r:id="rId8"/>
    <p:sldId id="265" r:id="rId9"/>
    <p:sldId id="3851" r:id="rId10"/>
    <p:sldId id="3848" r:id="rId11"/>
    <p:sldId id="3852" r:id="rId12"/>
    <p:sldId id="3853" r:id="rId13"/>
    <p:sldId id="3854" r:id="rId14"/>
    <p:sldId id="3856" r:id="rId15"/>
    <p:sldId id="3858" r:id="rId16"/>
    <p:sldId id="3857" r:id="rId17"/>
    <p:sldId id="3859" r:id="rId18"/>
    <p:sldId id="3860" r:id="rId19"/>
    <p:sldId id="3862" r:id="rId20"/>
    <p:sldId id="3861" r:id="rId21"/>
    <p:sldId id="3864" r:id="rId22"/>
    <p:sldId id="3863" r:id="rId23"/>
    <p:sldId id="3865" r:id="rId24"/>
    <p:sldId id="3868" r:id="rId25"/>
    <p:sldId id="3869" r:id="rId26"/>
    <p:sldId id="3870" r:id="rId27"/>
    <p:sldId id="3871" r:id="rId28"/>
    <p:sldId id="3872" r:id="rId29"/>
    <p:sldId id="3873" r:id="rId30"/>
    <p:sldId id="3874" r:id="rId31"/>
    <p:sldId id="3875" r:id="rId32"/>
    <p:sldId id="3876" r:id="rId33"/>
    <p:sldId id="3877" r:id="rId34"/>
    <p:sldId id="3878" r:id="rId35"/>
    <p:sldId id="3879" r:id="rId36"/>
    <p:sldId id="3880" r:id="rId37"/>
    <p:sldId id="3881" r:id="rId38"/>
    <p:sldId id="3882" r:id="rId39"/>
    <p:sldId id="3883" r:id="rId40"/>
    <p:sldId id="3884" r:id="rId41"/>
    <p:sldId id="3885" r:id="rId42"/>
    <p:sldId id="3887" r:id="rId43"/>
    <p:sldId id="3886" r:id="rId44"/>
    <p:sldId id="3866" r:id="rId45"/>
    <p:sldId id="3890" r:id="rId46"/>
    <p:sldId id="3889" r:id="rId47"/>
    <p:sldId id="3888" r:id="rId48"/>
    <p:sldId id="3891" r:id="rId49"/>
    <p:sldId id="3892" r:id="rId50"/>
    <p:sldId id="3893" r:id="rId51"/>
    <p:sldId id="3897" r:id="rId52"/>
    <p:sldId id="3896" r:id="rId53"/>
    <p:sldId id="3899" r:id="rId54"/>
    <p:sldId id="3900" r:id="rId55"/>
    <p:sldId id="3901" r:id="rId56"/>
    <p:sldId id="3898" r:id="rId57"/>
    <p:sldId id="3902" r:id="rId58"/>
    <p:sldId id="3903" r:id="rId59"/>
    <p:sldId id="3904" r:id="rId60"/>
    <p:sldId id="3905" r:id="rId61"/>
    <p:sldId id="3906" r:id="rId62"/>
    <p:sldId id="3907" r:id="rId63"/>
    <p:sldId id="3908" r:id="rId64"/>
    <p:sldId id="3909" r:id="rId65"/>
    <p:sldId id="3910" r:id="rId66"/>
    <p:sldId id="3911" r:id="rId67"/>
    <p:sldId id="3912" r:id="rId68"/>
    <p:sldId id="3913" r:id="rId69"/>
    <p:sldId id="3914" r:id="rId70"/>
    <p:sldId id="3915" r:id="rId71"/>
    <p:sldId id="3916" r:id="rId72"/>
    <p:sldId id="3917" r:id="rId73"/>
    <p:sldId id="3918" r:id="rId74"/>
    <p:sldId id="3919" r:id="rId75"/>
    <p:sldId id="3920" r:id="rId76"/>
    <p:sldId id="3921" r:id="rId77"/>
    <p:sldId id="3922" r:id="rId78"/>
    <p:sldId id="3923" r:id="rId79"/>
    <p:sldId id="3924" r:id="rId80"/>
    <p:sldId id="3925"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C2B4"/>
    <a:srgbClr val="FF94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4694" autoAdjust="0"/>
  </p:normalViewPr>
  <p:slideViewPr>
    <p:cSldViewPr snapToGrid="0">
      <p:cViewPr>
        <p:scale>
          <a:sx n="66" d="100"/>
          <a:sy n="66" d="100"/>
        </p:scale>
        <p:origin x="906" y="102"/>
      </p:cViewPr>
      <p:guideLst/>
    </p:cSldViewPr>
  </p:slideViewPr>
  <p:outlineViewPr>
    <p:cViewPr>
      <p:scale>
        <a:sx n="33" d="100"/>
        <a:sy n="33" d="100"/>
      </p:scale>
      <p:origin x="0" y="-374"/>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handoutMaster" Target="handoutMasters/handoutMaster1.xml"/><Relationship Id="rId88"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10/25/2024</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0CE03-6C3A-EB4D-A9B1-7EFD38B58412}" type="datetimeFigureOut">
              <a:rPr lang="en-US" smtClean="0"/>
              <a:t>10/25/2024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7D50D-BAA9-464B-B391-243138E078D8}" type="slidenum">
              <a:rPr lang="en-US" smtClean="0"/>
              <a:t>‹#›</a:t>
            </a:fld>
            <a:endParaRPr lang="en-US" dirty="0"/>
          </a:p>
        </p:txBody>
      </p:sp>
    </p:spTree>
    <p:extLst>
      <p:ext uri="{BB962C8B-B14F-4D97-AF65-F5344CB8AC3E}">
        <p14:creationId xmlns:p14="http://schemas.microsoft.com/office/powerpoint/2010/main" val="49092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1</a:t>
            </a:fld>
            <a:endParaRPr lang="en-US" dirty="0"/>
          </a:p>
        </p:txBody>
      </p:sp>
    </p:spTree>
    <p:extLst>
      <p:ext uri="{BB962C8B-B14F-4D97-AF65-F5344CB8AC3E}">
        <p14:creationId xmlns:p14="http://schemas.microsoft.com/office/powerpoint/2010/main" val="2388229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7CEFB-1BB0-D2DC-4E5F-2EB99A4A65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48E9A3-BB6A-5C93-8A27-58F3C58535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B42991-9D4F-0611-80C7-C16EC6ADB7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590AE0-0E34-DB5B-9849-70EEBA230E77}"/>
              </a:ext>
            </a:extLst>
          </p:cNvPr>
          <p:cNvSpPr>
            <a:spLocks noGrp="1"/>
          </p:cNvSpPr>
          <p:nvPr>
            <p:ph type="sldNum" sz="quarter" idx="5"/>
          </p:nvPr>
        </p:nvSpPr>
        <p:spPr/>
        <p:txBody>
          <a:bodyPr/>
          <a:lstStyle/>
          <a:p>
            <a:fld id="{8B57D50D-BAA9-464B-B391-243138E078D8}" type="slidenum">
              <a:rPr lang="en-US" smtClean="0"/>
              <a:t>10</a:t>
            </a:fld>
            <a:endParaRPr lang="en-US" dirty="0"/>
          </a:p>
        </p:txBody>
      </p:sp>
    </p:spTree>
    <p:extLst>
      <p:ext uri="{BB962C8B-B14F-4D97-AF65-F5344CB8AC3E}">
        <p14:creationId xmlns:p14="http://schemas.microsoft.com/office/powerpoint/2010/main" val="2307508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A9B40-DE5E-717F-59CF-FB26DAAAD8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18A0D7-32A4-9247-AAF6-FFAB3399FD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39EE6F-7439-0FD1-C48F-1E1A9F6E15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408A92-84CE-AF88-39E6-882A4972399F}"/>
              </a:ext>
            </a:extLst>
          </p:cNvPr>
          <p:cNvSpPr>
            <a:spLocks noGrp="1"/>
          </p:cNvSpPr>
          <p:nvPr>
            <p:ph type="sldNum" sz="quarter" idx="5"/>
          </p:nvPr>
        </p:nvSpPr>
        <p:spPr/>
        <p:txBody>
          <a:bodyPr/>
          <a:lstStyle/>
          <a:p>
            <a:fld id="{8B57D50D-BAA9-464B-B391-243138E078D8}" type="slidenum">
              <a:rPr lang="en-US" smtClean="0"/>
              <a:t>11</a:t>
            </a:fld>
            <a:endParaRPr lang="en-US" dirty="0"/>
          </a:p>
        </p:txBody>
      </p:sp>
    </p:spTree>
    <p:extLst>
      <p:ext uri="{BB962C8B-B14F-4D97-AF65-F5344CB8AC3E}">
        <p14:creationId xmlns:p14="http://schemas.microsoft.com/office/powerpoint/2010/main" val="1184289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C48EE-FE67-4605-08D0-FBF85D2E93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A92CC8-CB76-3782-FB26-7E2E2B5E5B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B7CCFB-2F20-A88A-2779-D3A53EE0E2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799D77-9458-7D06-9ADF-7E9D06E55BFC}"/>
              </a:ext>
            </a:extLst>
          </p:cNvPr>
          <p:cNvSpPr>
            <a:spLocks noGrp="1"/>
          </p:cNvSpPr>
          <p:nvPr>
            <p:ph type="sldNum" sz="quarter" idx="5"/>
          </p:nvPr>
        </p:nvSpPr>
        <p:spPr/>
        <p:txBody>
          <a:bodyPr/>
          <a:lstStyle/>
          <a:p>
            <a:fld id="{8B57D50D-BAA9-464B-B391-243138E078D8}" type="slidenum">
              <a:rPr lang="en-US" smtClean="0"/>
              <a:t>12</a:t>
            </a:fld>
            <a:endParaRPr lang="en-US" dirty="0"/>
          </a:p>
        </p:txBody>
      </p:sp>
    </p:spTree>
    <p:extLst>
      <p:ext uri="{BB962C8B-B14F-4D97-AF65-F5344CB8AC3E}">
        <p14:creationId xmlns:p14="http://schemas.microsoft.com/office/powerpoint/2010/main" val="483507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25724-C548-6F90-33DC-C10E37FE8E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69353F-D110-A80F-AB16-70265A13A6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A5EE41-6732-9217-6B71-A11EBD36DA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A7C72B7-EF39-33C2-ED4F-AF07E7EAC768}"/>
              </a:ext>
            </a:extLst>
          </p:cNvPr>
          <p:cNvSpPr>
            <a:spLocks noGrp="1"/>
          </p:cNvSpPr>
          <p:nvPr>
            <p:ph type="sldNum" sz="quarter" idx="5"/>
          </p:nvPr>
        </p:nvSpPr>
        <p:spPr/>
        <p:txBody>
          <a:bodyPr/>
          <a:lstStyle/>
          <a:p>
            <a:fld id="{8B57D50D-BAA9-464B-B391-243138E078D8}" type="slidenum">
              <a:rPr lang="en-US" smtClean="0"/>
              <a:t>13</a:t>
            </a:fld>
            <a:endParaRPr lang="en-US" dirty="0"/>
          </a:p>
        </p:txBody>
      </p:sp>
    </p:spTree>
    <p:extLst>
      <p:ext uri="{BB962C8B-B14F-4D97-AF65-F5344CB8AC3E}">
        <p14:creationId xmlns:p14="http://schemas.microsoft.com/office/powerpoint/2010/main" val="4066634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17F6D-0250-47B9-AB89-EAB97EEBE9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1D730C-E576-BC66-2097-2480323125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CFD10D-6FB2-B989-9FE9-5410677F8E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856C19-AEA9-04F9-DD93-88B152DAF27E}"/>
              </a:ext>
            </a:extLst>
          </p:cNvPr>
          <p:cNvSpPr>
            <a:spLocks noGrp="1"/>
          </p:cNvSpPr>
          <p:nvPr>
            <p:ph type="sldNum" sz="quarter" idx="5"/>
          </p:nvPr>
        </p:nvSpPr>
        <p:spPr/>
        <p:txBody>
          <a:bodyPr/>
          <a:lstStyle/>
          <a:p>
            <a:fld id="{8B57D50D-BAA9-464B-B391-243138E078D8}" type="slidenum">
              <a:rPr lang="en-US" smtClean="0"/>
              <a:t>14</a:t>
            </a:fld>
            <a:endParaRPr lang="en-US" dirty="0"/>
          </a:p>
        </p:txBody>
      </p:sp>
    </p:spTree>
    <p:extLst>
      <p:ext uri="{BB962C8B-B14F-4D97-AF65-F5344CB8AC3E}">
        <p14:creationId xmlns:p14="http://schemas.microsoft.com/office/powerpoint/2010/main" val="29154713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2BA9F-8408-926C-62B1-9243DFE43E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427B2-B0CD-740C-98C5-FFE56C4749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25CE92-A0A6-3997-572F-9ACB16A7BD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6CE1BBD-C528-B438-89EF-6F24E19F9CEC}"/>
              </a:ext>
            </a:extLst>
          </p:cNvPr>
          <p:cNvSpPr>
            <a:spLocks noGrp="1"/>
          </p:cNvSpPr>
          <p:nvPr>
            <p:ph type="sldNum" sz="quarter" idx="5"/>
          </p:nvPr>
        </p:nvSpPr>
        <p:spPr/>
        <p:txBody>
          <a:bodyPr/>
          <a:lstStyle/>
          <a:p>
            <a:fld id="{8B57D50D-BAA9-464B-B391-243138E078D8}" type="slidenum">
              <a:rPr lang="en-US" smtClean="0"/>
              <a:t>15</a:t>
            </a:fld>
            <a:endParaRPr lang="en-US" dirty="0"/>
          </a:p>
        </p:txBody>
      </p:sp>
    </p:spTree>
    <p:extLst>
      <p:ext uri="{BB962C8B-B14F-4D97-AF65-F5344CB8AC3E}">
        <p14:creationId xmlns:p14="http://schemas.microsoft.com/office/powerpoint/2010/main" val="2091455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26898-48C0-98C6-613E-F251D482D2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1A4CB2-5A3E-8AD7-D1CE-258EAD0706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FFD881-C036-8E9C-4172-E7E609B57F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6C027C-6235-ABAB-B180-02E239B5DF43}"/>
              </a:ext>
            </a:extLst>
          </p:cNvPr>
          <p:cNvSpPr>
            <a:spLocks noGrp="1"/>
          </p:cNvSpPr>
          <p:nvPr>
            <p:ph type="sldNum" sz="quarter" idx="5"/>
          </p:nvPr>
        </p:nvSpPr>
        <p:spPr/>
        <p:txBody>
          <a:bodyPr/>
          <a:lstStyle/>
          <a:p>
            <a:fld id="{8B57D50D-BAA9-464B-B391-243138E078D8}" type="slidenum">
              <a:rPr lang="en-US" smtClean="0"/>
              <a:t>16</a:t>
            </a:fld>
            <a:endParaRPr lang="en-US" dirty="0"/>
          </a:p>
        </p:txBody>
      </p:sp>
    </p:spTree>
    <p:extLst>
      <p:ext uri="{BB962C8B-B14F-4D97-AF65-F5344CB8AC3E}">
        <p14:creationId xmlns:p14="http://schemas.microsoft.com/office/powerpoint/2010/main" val="3886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779B8-2DDF-7B9C-F310-828B6B2A2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FF044C-9FB0-C706-09EA-CA8D6E5C7D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F2B709-8201-5CB5-B558-D86CA02AFC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6FDBAA-D337-246B-7563-61069F912C9A}"/>
              </a:ext>
            </a:extLst>
          </p:cNvPr>
          <p:cNvSpPr>
            <a:spLocks noGrp="1"/>
          </p:cNvSpPr>
          <p:nvPr>
            <p:ph type="sldNum" sz="quarter" idx="5"/>
          </p:nvPr>
        </p:nvSpPr>
        <p:spPr/>
        <p:txBody>
          <a:bodyPr/>
          <a:lstStyle/>
          <a:p>
            <a:fld id="{8B57D50D-BAA9-464B-B391-243138E078D8}" type="slidenum">
              <a:rPr lang="en-US" smtClean="0"/>
              <a:t>17</a:t>
            </a:fld>
            <a:endParaRPr lang="en-US" dirty="0"/>
          </a:p>
        </p:txBody>
      </p:sp>
    </p:spTree>
    <p:extLst>
      <p:ext uri="{BB962C8B-B14F-4D97-AF65-F5344CB8AC3E}">
        <p14:creationId xmlns:p14="http://schemas.microsoft.com/office/powerpoint/2010/main" val="2856532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0C7B9-EF72-45D1-6DFE-C909AA91C6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204EC4-3B06-3B39-5C15-148285CD17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83D5F1-D291-39DF-5789-07B49C5A46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650FC2-57B7-BA90-79C2-6551E7EB7CB3}"/>
              </a:ext>
            </a:extLst>
          </p:cNvPr>
          <p:cNvSpPr>
            <a:spLocks noGrp="1"/>
          </p:cNvSpPr>
          <p:nvPr>
            <p:ph type="sldNum" sz="quarter" idx="5"/>
          </p:nvPr>
        </p:nvSpPr>
        <p:spPr/>
        <p:txBody>
          <a:bodyPr/>
          <a:lstStyle/>
          <a:p>
            <a:fld id="{8B57D50D-BAA9-464B-B391-243138E078D8}" type="slidenum">
              <a:rPr lang="en-US" smtClean="0"/>
              <a:t>18</a:t>
            </a:fld>
            <a:endParaRPr lang="en-US" dirty="0"/>
          </a:p>
        </p:txBody>
      </p:sp>
    </p:spTree>
    <p:extLst>
      <p:ext uri="{BB962C8B-B14F-4D97-AF65-F5344CB8AC3E}">
        <p14:creationId xmlns:p14="http://schemas.microsoft.com/office/powerpoint/2010/main" val="3084547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E0A84-EC17-CAB9-2E1B-07322BECF7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2208F3-0F05-B400-96C7-664DB0416E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E2EB1C-93EC-4090-B508-75BF362AF9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FBCCD4-A3AA-B872-F7ED-B3099545C60A}"/>
              </a:ext>
            </a:extLst>
          </p:cNvPr>
          <p:cNvSpPr>
            <a:spLocks noGrp="1"/>
          </p:cNvSpPr>
          <p:nvPr>
            <p:ph type="sldNum" sz="quarter" idx="5"/>
          </p:nvPr>
        </p:nvSpPr>
        <p:spPr/>
        <p:txBody>
          <a:bodyPr/>
          <a:lstStyle/>
          <a:p>
            <a:fld id="{8B57D50D-BAA9-464B-B391-243138E078D8}" type="slidenum">
              <a:rPr lang="en-US" smtClean="0"/>
              <a:t>19</a:t>
            </a:fld>
            <a:endParaRPr lang="en-US" dirty="0"/>
          </a:p>
        </p:txBody>
      </p:sp>
    </p:spTree>
    <p:extLst>
      <p:ext uri="{BB962C8B-B14F-4D97-AF65-F5344CB8AC3E}">
        <p14:creationId xmlns:p14="http://schemas.microsoft.com/office/powerpoint/2010/main" val="2364196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2</a:t>
            </a:fld>
            <a:endParaRPr lang="en-US" dirty="0"/>
          </a:p>
        </p:txBody>
      </p:sp>
    </p:spTree>
    <p:extLst>
      <p:ext uri="{BB962C8B-B14F-4D97-AF65-F5344CB8AC3E}">
        <p14:creationId xmlns:p14="http://schemas.microsoft.com/office/powerpoint/2010/main" val="1951919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E1F7C-C69C-21A2-8F97-1FD2BFF373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F65061-035F-506C-B46C-7E97371F81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66605-F902-5D7D-5C94-7AC124807A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DCC95C-942C-33C4-A9DC-B407877762F2}"/>
              </a:ext>
            </a:extLst>
          </p:cNvPr>
          <p:cNvSpPr>
            <a:spLocks noGrp="1"/>
          </p:cNvSpPr>
          <p:nvPr>
            <p:ph type="sldNum" sz="quarter" idx="5"/>
          </p:nvPr>
        </p:nvSpPr>
        <p:spPr/>
        <p:txBody>
          <a:bodyPr/>
          <a:lstStyle/>
          <a:p>
            <a:fld id="{8B57D50D-BAA9-464B-B391-243138E078D8}" type="slidenum">
              <a:rPr lang="en-US" smtClean="0"/>
              <a:t>20</a:t>
            </a:fld>
            <a:endParaRPr lang="en-US" dirty="0"/>
          </a:p>
        </p:txBody>
      </p:sp>
    </p:spTree>
    <p:extLst>
      <p:ext uri="{BB962C8B-B14F-4D97-AF65-F5344CB8AC3E}">
        <p14:creationId xmlns:p14="http://schemas.microsoft.com/office/powerpoint/2010/main" val="3623225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927F3-58D2-4965-84CA-BDC69CD827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66E80F-B643-6A7B-D4E6-6FB9537B29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2AE003-4FE3-6AA1-1453-338EF59D05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26AD1B-008C-D702-2BBE-2F4E60F09D4E}"/>
              </a:ext>
            </a:extLst>
          </p:cNvPr>
          <p:cNvSpPr>
            <a:spLocks noGrp="1"/>
          </p:cNvSpPr>
          <p:nvPr>
            <p:ph type="sldNum" sz="quarter" idx="5"/>
          </p:nvPr>
        </p:nvSpPr>
        <p:spPr/>
        <p:txBody>
          <a:bodyPr/>
          <a:lstStyle/>
          <a:p>
            <a:fld id="{8B57D50D-BAA9-464B-B391-243138E078D8}" type="slidenum">
              <a:rPr lang="en-US" smtClean="0"/>
              <a:t>21</a:t>
            </a:fld>
            <a:endParaRPr lang="en-US" dirty="0"/>
          </a:p>
        </p:txBody>
      </p:sp>
    </p:spTree>
    <p:extLst>
      <p:ext uri="{BB962C8B-B14F-4D97-AF65-F5344CB8AC3E}">
        <p14:creationId xmlns:p14="http://schemas.microsoft.com/office/powerpoint/2010/main" val="2254008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52088-9C0D-F66A-22AF-30501734C5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9F0596-9DC6-1968-B1BC-B5514EA859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008004-0CEC-E99D-3BE0-BE3386C145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C6A4FA-F182-7D4A-F378-90BDB22E4EF0}"/>
              </a:ext>
            </a:extLst>
          </p:cNvPr>
          <p:cNvSpPr>
            <a:spLocks noGrp="1"/>
          </p:cNvSpPr>
          <p:nvPr>
            <p:ph type="sldNum" sz="quarter" idx="5"/>
          </p:nvPr>
        </p:nvSpPr>
        <p:spPr/>
        <p:txBody>
          <a:bodyPr/>
          <a:lstStyle/>
          <a:p>
            <a:fld id="{8B57D50D-BAA9-464B-B391-243138E078D8}" type="slidenum">
              <a:rPr lang="en-US" smtClean="0"/>
              <a:t>22</a:t>
            </a:fld>
            <a:endParaRPr lang="en-US" dirty="0"/>
          </a:p>
        </p:txBody>
      </p:sp>
    </p:spTree>
    <p:extLst>
      <p:ext uri="{BB962C8B-B14F-4D97-AF65-F5344CB8AC3E}">
        <p14:creationId xmlns:p14="http://schemas.microsoft.com/office/powerpoint/2010/main" val="3053904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6E228-0844-11AE-939F-6DAC08BC98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23B273-8119-BF1D-2BE0-CFFEAA4883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BEEF55-698E-385C-64A6-F567E53E52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7F5E1E-D230-679B-4876-17E0FF83A215}"/>
              </a:ext>
            </a:extLst>
          </p:cNvPr>
          <p:cNvSpPr>
            <a:spLocks noGrp="1"/>
          </p:cNvSpPr>
          <p:nvPr>
            <p:ph type="sldNum" sz="quarter" idx="5"/>
          </p:nvPr>
        </p:nvSpPr>
        <p:spPr/>
        <p:txBody>
          <a:bodyPr/>
          <a:lstStyle/>
          <a:p>
            <a:fld id="{8B57D50D-BAA9-464B-B391-243138E078D8}" type="slidenum">
              <a:rPr lang="en-US" smtClean="0"/>
              <a:t>23</a:t>
            </a:fld>
            <a:endParaRPr lang="en-US" dirty="0"/>
          </a:p>
        </p:txBody>
      </p:sp>
    </p:spTree>
    <p:extLst>
      <p:ext uri="{BB962C8B-B14F-4D97-AF65-F5344CB8AC3E}">
        <p14:creationId xmlns:p14="http://schemas.microsoft.com/office/powerpoint/2010/main" val="2411955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9F418-51E9-B057-37B9-268D2D49AC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BE2788-4F74-B115-C537-9C2D5BA88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8B9CCA-C00A-3339-D021-4D72F3481A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C3BAB4-50BC-FF34-D94F-5649E411BFE7}"/>
              </a:ext>
            </a:extLst>
          </p:cNvPr>
          <p:cNvSpPr>
            <a:spLocks noGrp="1"/>
          </p:cNvSpPr>
          <p:nvPr>
            <p:ph type="sldNum" sz="quarter" idx="5"/>
          </p:nvPr>
        </p:nvSpPr>
        <p:spPr/>
        <p:txBody>
          <a:bodyPr/>
          <a:lstStyle/>
          <a:p>
            <a:fld id="{8B57D50D-BAA9-464B-B391-243138E078D8}" type="slidenum">
              <a:rPr lang="en-US" smtClean="0"/>
              <a:t>24</a:t>
            </a:fld>
            <a:endParaRPr lang="en-US" dirty="0"/>
          </a:p>
        </p:txBody>
      </p:sp>
    </p:spTree>
    <p:extLst>
      <p:ext uri="{BB962C8B-B14F-4D97-AF65-F5344CB8AC3E}">
        <p14:creationId xmlns:p14="http://schemas.microsoft.com/office/powerpoint/2010/main" val="3690294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C5001-5087-169E-89A8-B96B348AB7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F69EC6-B889-392C-FE53-DE65D88FDC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899E04-6776-6B87-2176-678F5C8701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43642B-1943-E207-E3EE-2284905D7B40}"/>
              </a:ext>
            </a:extLst>
          </p:cNvPr>
          <p:cNvSpPr>
            <a:spLocks noGrp="1"/>
          </p:cNvSpPr>
          <p:nvPr>
            <p:ph type="sldNum" sz="quarter" idx="5"/>
          </p:nvPr>
        </p:nvSpPr>
        <p:spPr/>
        <p:txBody>
          <a:bodyPr/>
          <a:lstStyle/>
          <a:p>
            <a:fld id="{8B57D50D-BAA9-464B-B391-243138E078D8}" type="slidenum">
              <a:rPr lang="en-US" smtClean="0"/>
              <a:t>25</a:t>
            </a:fld>
            <a:endParaRPr lang="en-US" dirty="0"/>
          </a:p>
        </p:txBody>
      </p:sp>
    </p:spTree>
    <p:extLst>
      <p:ext uri="{BB962C8B-B14F-4D97-AF65-F5344CB8AC3E}">
        <p14:creationId xmlns:p14="http://schemas.microsoft.com/office/powerpoint/2010/main" val="6947024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46498-C373-7A66-0FBC-1CEB1C152B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99881C-CD57-094C-1CBA-FC956A6CA6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C72619-E506-6C36-A932-B481C76CA8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7EC472-DB18-43BE-C01E-C6B561F36D6E}"/>
              </a:ext>
            </a:extLst>
          </p:cNvPr>
          <p:cNvSpPr>
            <a:spLocks noGrp="1"/>
          </p:cNvSpPr>
          <p:nvPr>
            <p:ph type="sldNum" sz="quarter" idx="5"/>
          </p:nvPr>
        </p:nvSpPr>
        <p:spPr/>
        <p:txBody>
          <a:bodyPr/>
          <a:lstStyle/>
          <a:p>
            <a:fld id="{8B57D50D-BAA9-464B-B391-243138E078D8}" type="slidenum">
              <a:rPr lang="en-US" smtClean="0"/>
              <a:t>26</a:t>
            </a:fld>
            <a:endParaRPr lang="en-US" dirty="0"/>
          </a:p>
        </p:txBody>
      </p:sp>
    </p:spTree>
    <p:extLst>
      <p:ext uri="{BB962C8B-B14F-4D97-AF65-F5344CB8AC3E}">
        <p14:creationId xmlns:p14="http://schemas.microsoft.com/office/powerpoint/2010/main" val="3007631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AA7B8-17B9-67BF-67B1-EB4FAE5C9D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276022-9706-6B2A-805B-D17811464F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442CE0-469D-FA3B-9A25-06C67955DCD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5A93EC-7E3C-4BD6-7D21-2B47204E5886}"/>
              </a:ext>
            </a:extLst>
          </p:cNvPr>
          <p:cNvSpPr>
            <a:spLocks noGrp="1"/>
          </p:cNvSpPr>
          <p:nvPr>
            <p:ph type="sldNum" sz="quarter" idx="5"/>
          </p:nvPr>
        </p:nvSpPr>
        <p:spPr/>
        <p:txBody>
          <a:bodyPr/>
          <a:lstStyle/>
          <a:p>
            <a:fld id="{8B57D50D-BAA9-464B-B391-243138E078D8}" type="slidenum">
              <a:rPr lang="en-US" smtClean="0"/>
              <a:t>27</a:t>
            </a:fld>
            <a:endParaRPr lang="en-US" dirty="0"/>
          </a:p>
        </p:txBody>
      </p:sp>
    </p:spTree>
    <p:extLst>
      <p:ext uri="{BB962C8B-B14F-4D97-AF65-F5344CB8AC3E}">
        <p14:creationId xmlns:p14="http://schemas.microsoft.com/office/powerpoint/2010/main" val="3192022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342A6-CC73-D233-0595-C60D974D5B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A7A2B-5D38-B676-118C-27FEC26BC4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2AAA22-821C-D8CF-2ABC-99358815F7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4BE8CA-BF49-CEC8-DE7A-A68A720189C3}"/>
              </a:ext>
            </a:extLst>
          </p:cNvPr>
          <p:cNvSpPr>
            <a:spLocks noGrp="1"/>
          </p:cNvSpPr>
          <p:nvPr>
            <p:ph type="sldNum" sz="quarter" idx="5"/>
          </p:nvPr>
        </p:nvSpPr>
        <p:spPr/>
        <p:txBody>
          <a:bodyPr/>
          <a:lstStyle/>
          <a:p>
            <a:fld id="{8B57D50D-BAA9-464B-B391-243138E078D8}" type="slidenum">
              <a:rPr lang="en-US" smtClean="0"/>
              <a:t>28</a:t>
            </a:fld>
            <a:endParaRPr lang="en-US" dirty="0"/>
          </a:p>
        </p:txBody>
      </p:sp>
    </p:spTree>
    <p:extLst>
      <p:ext uri="{BB962C8B-B14F-4D97-AF65-F5344CB8AC3E}">
        <p14:creationId xmlns:p14="http://schemas.microsoft.com/office/powerpoint/2010/main" val="565732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D037D-363A-0C46-DF08-DDC4A839A2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2B26A-1C90-6DC0-62B0-CC47EC8FA2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338A1C-EFD4-DCAA-E6CC-2AF6D43C0E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BD79DC-44D0-C3F5-8743-D98E05B3569C}"/>
              </a:ext>
            </a:extLst>
          </p:cNvPr>
          <p:cNvSpPr>
            <a:spLocks noGrp="1"/>
          </p:cNvSpPr>
          <p:nvPr>
            <p:ph type="sldNum" sz="quarter" idx="5"/>
          </p:nvPr>
        </p:nvSpPr>
        <p:spPr/>
        <p:txBody>
          <a:bodyPr/>
          <a:lstStyle/>
          <a:p>
            <a:fld id="{8B57D50D-BAA9-464B-B391-243138E078D8}" type="slidenum">
              <a:rPr lang="en-US" smtClean="0"/>
              <a:t>29</a:t>
            </a:fld>
            <a:endParaRPr lang="en-US" dirty="0"/>
          </a:p>
        </p:txBody>
      </p:sp>
    </p:spTree>
    <p:extLst>
      <p:ext uri="{BB962C8B-B14F-4D97-AF65-F5344CB8AC3E}">
        <p14:creationId xmlns:p14="http://schemas.microsoft.com/office/powerpoint/2010/main" val="1336778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3</a:t>
            </a:fld>
            <a:endParaRPr lang="en-US" dirty="0"/>
          </a:p>
        </p:txBody>
      </p:sp>
    </p:spTree>
    <p:extLst>
      <p:ext uri="{BB962C8B-B14F-4D97-AF65-F5344CB8AC3E}">
        <p14:creationId xmlns:p14="http://schemas.microsoft.com/office/powerpoint/2010/main" val="35225383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D36AC9-FA49-6B42-850C-07AD4BF5C7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12F847-EB9A-2B76-976D-9633103879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40BA94-9B13-28BD-8147-257D5C9D07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6494A6-B400-4E66-579F-B781D8846006}"/>
              </a:ext>
            </a:extLst>
          </p:cNvPr>
          <p:cNvSpPr>
            <a:spLocks noGrp="1"/>
          </p:cNvSpPr>
          <p:nvPr>
            <p:ph type="sldNum" sz="quarter" idx="5"/>
          </p:nvPr>
        </p:nvSpPr>
        <p:spPr/>
        <p:txBody>
          <a:bodyPr/>
          <a:lstStyle/>
          <a:p>
            <a:fld id="{8B57D50D-BAA9-464B-B391-243138E078D8}" type="slidenum">
              <a:rPr lang="en-US" smtClean="0"/>
              <a:t>30</a:t>
            </a:fld>
            <a:endParaRPr lang="en-US" dirty="0"/>
          </a:p>
        </p:txBody>
      </p:sp>
    </p:spTree>
    <p:extLst>
      <p:ext uri="{BB962C8B-B14F-4D97-AF65-F5344CB8AC3E}">
        <p14:creationId xmlns:p14="http://schemas.microsoft.com/office/powerpoint/2010/main" val="3023367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9A7A0-F2E1-EF0A-BEA1-3D74DDF25A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B80914-C0A3-FAD6-7D6C-854C377E30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77DE07-EDEC-00C2-197B-FAB850AC15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2BF39AC-414F-E291-ECF1-E7FEE2DA4485}"/>
              </a:ext>
            </a:extLst>
          </p:cNvPr>
          <p:cNvSpPr>
            <a:spLocks noGrp="1"/>
          </p:cNvSpPr>
          <p:nvPr>
            <p:ph type="sldNum" sz="quarter" idx="5"/>
          </p:nvPr>
        </p:nvSpPr>
        <p:spPr/>
        <p:txBody>
          <a:bodyPr/>
          <a:lstStyle/>
          <a:p>
            <a:fld id="{8B57D50D-BAA9-464B-B391-243138E078D8}" type="slidenum">
              <a:rPr lang="en-US" smtClean="0"/>
              <a:t>31</a:t>
            </a:fld>
            <a:endParaRPr lang="en-US" dirty="0"/>
          </a:p>
        </p:txBody>
      </p:sp>
    </p:spTree>
    <p:extLst>
      <p:ext uri="{BB962C8B-B14F-4D97-AF65-F5344CB8AC3E}">
        <p14:creationId xmlns:p14="http://schemas.microsoft.com/office/powerpoint/2010/main" val="37861869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262DD-0290-0CD5-3926-B242EFB9DF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0BEB52-413F-D0C1-0661-E984B27E5E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569E6C-F5E0-5DF0-7F02-25DE103CEA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54F0DDC-8C63-BA93-1C0C-15A7E8377128}"/>
              </a:ext>
            </a:extLst>
          </p:cNvPr>
          <p:cNvSpPr>
            <a:spLocks noGrp="1"/>
          </p:cNvSpPr>
          <p:nvPr>
            <p:ph type="sldNum" sz="quarter" idx="5"/>
          </p:nvPr>
        </p:nvSpPr>
        <p:spPr/>
        <p:txBody>
          <a:bodyPr/>
          <a:lstStyle/>
          <a:p>
            <a:fld id="{8B57D50D-BAA9-464B-B391-243138E078D8}" type="slidenum">
              <a:rPr lang="en-US" smtClean="0"/>
              <a:t>32</a:t>
            </a:fld>
            <a:endParaRPr lang="en-US" dirty="0"/>
          </a:p>
        </p:txBody>
      </p:sp>
    </p:spTree>
    <p:extLst>
      <p:ext uri="{BB962C8B-B14F-4D97-AF65-F5344CB8AC3E}">
        <p14:creationId xmlns:p14="http://schemas.microsoft.com/office/powerpoint/2010/main" val="14804630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FE6F6-B44D-6F47-ED03-95E462B37F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92B217-6867-9BEB-4528-80D0691454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ABBC55-00F5-25FF-2EAF-3CCEB00AAB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DEBA21-A576-5706-3494-3076D522F562}"/>
              </a:ext>
            </a:extLst>
          </p:cNvPr>
          <p:cNvSpPr>
            <a:spLocks noGrp="1"/>
          </p:cNvSpPr>
          <p:nvPr>
            <p:ph type="sldNum" sz="quarter" idx="5"/>
          </p:nvPr>
        </p:nvSpPr>
        <p:spPr/>
        <p:txBody>
          <a:bodyPr/>
          <a:lstStyle/>
          <a:p>
            <a:fld id="{8B57D50D-BAA9-464B-B391-243138E078D8}" type="slidenum">
              <a:rPr lang="en-US" smtClean="0"/>
              <a:t>33</a:t>
            </a:fld>
            <a:endParaRPr lang="en-US" dirty="0"/>
          </a:p>
        </p:txBody>
      </p:sp>
    </p:spTree>
    <p:extLst>
      <p:ext uri="{BB962C8B-B14F-4D97-AF65-F5344CB8AC3E}">
        <p14:creationId xmlns:p14="http://schemas.microsoft.com/office/powerpoint/2010/main" val="25567206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37877-D474-C9E5-4EEE-E437025DB1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1E714F-14E0-CDC6-5B62-B4D26154AC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F05CE2-621F-3EF2-2734-C2D69BEDFD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7DB455-4836-B687-FB46-21B9D2188E02}"/>
              </a:ext>
            </a:extLst>
          </p:cNvPr>
          <p:cNvSpPr>
            <a:spLocks noGrp="1"/>
          </p:cNvSpPr>
          <p:nvPr>
            <p:ph type="sldNum" sz="quarter" idx="5"/>
          </p:nvPr>
        </p:nvSpPr>
        <p:spPr/>
        <p:txBody>
          <a:bodyPr/>
          <a:lstStyle/>
          <a:p>
            <a:fld id="{8B57D50D-BAA9-464B-B391-243138E078D8}" type="slidenum">
              <a:rPr lang="en-US" smtClean="0"/>
              <a:t>34</a:t>
            </a:fld>
            <a:endParaRPr lang="en-US" dirty="0"/>
          </a:p>
        </p:txBody>
      </p:sp>
    </p:spTree>
    <p:extLst>
      <p:ext uri="{BB962C8B-B14F-4D97-AF65-F5344CB8AC3E}">
        <p14:creationId xmlns:p14="http://schemas.microsoft.com/office/powerpoint/2010/main" val="8829887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C6389-156D-5720-CC86-E0FE772E49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D01644-691B-4B3B-719A-810BF26885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6B3BB-47E4-66EA-622F-38525D67473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29505B-FE97-F366-F22A-EB64B56618E7}"/>
              </a:ext>
            </a:extLst>
          </p:cNvPr>
          <p:cNvSpPr>
            <a:spLocks noGrp="1"/>
          </p:cNvSpPr>
          <p:nvPr>
            <p:ph type="sldNum" sz="quarter" idx="5"/>
          </p:nvPr>
        </p:nvSpPr>
        <p:spPr/>
        <p:txBody>
          <a:bodyPr/>
          <a:lstStyle/>
          <a:p>
            <a:fld id="{8B57D50D-BAA9-464B-B391-243138E078D8}" type="slidenum">
              <a:rPr lang="en-US" smtClean="0"/>
              <a:t>35</a:t>
            </a:fld>
            <a:endParaRPr lang="en-US" dirty="0"/>
          </a:p>
        </p:txBody>
      </p:sp>
    </p:spTree>
    <p:extLst>
      <p:ext uri="{BB962C8B-B14F-4D97-AF65-F5344CB8AC3E}">
        <p14:creationId xmlns:p14="http://schemas.microsoft.com/office/powerpoint/2010/main" val="2867103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4A617-F9D3-DAD6-3E6B-3745E99416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100078-CFCE-D791-C1C7-7F384CE1FB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06F687-34B7-117D-B6F3-3A5FDD1688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90347D-162B-7204-FD62-1F5216036438}"/>
              </a:ext>
            </a:extLst>
          </p:cNvPr>
          <p:cNvSpPr>
            <a:spLocks noGrp="1"/>
          </p:cNvSpPr>
          <p:nvPr>
            <p:ph type="sldNum" sz="quarter" idx="5"/>
          </p:nvPr>
        </p:nvSpPr>
        <p:spPr/>
        <p:txBody>
          <a:bodyPr/>
          <a:lstStyle/>
          <a:p>
            <a:fld id="{8B57D50D-BAA9-464B-B391-243138E078D8}" type="slidenum">
              <a:rPr lang="en-US" smtClean="0"/>
              <a:t>36</a:t>
            </a:fld>
            <a:endParaRPr lang="en-US" dirty="0"/>
          </a:p>
        </p:txBody>
      </p:sp>
    </p:spTree>
    <p:extLst>
      <p:ext uri="{BB962C8B-B14F-4D97-AF65-F5344CB8AC3E}">
        <p14:creationId xmlns:p14="http://schemas.microsoft.com/office/powerpoint/2010/main" val="19515751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0B4B0-A742-856E-5FAF-80AB69DDAC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F356D3-3230-9932-E5D2-314D3C4077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1741E2-6709-DB90-BBF7-A4AFA36766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395ECC-C892-3332-A567-4EB2554197E3}"/>
              </a:ext>
            </a:extLst>
          </p:cNvPr>
          <p:cNvSpPr>
            <a:spLocks noGrp="1"/>
          </p:cNvSpPr>
          <p:nvPr>
            <p:ph type="sldNum" sz="quarter" idx="5"/>
          </p:nvPr>
        </p:nvSpPr>
        <p:spPr/>
        <p:txBody>
          <a:bodyPr/>
          <a:lstStyle/>
          <a:p>
            <a:fld id="{8B57D50D-BAA9-464B-B391-243138E078D8}" type="slidenum">
              <a:rPr lang="en-US" smtClean="0"/>
              <a:t>37</a:t>
            </a:fld>
            <a:endParaRPr lang="en-US" dirty="0"/>
          </a:p>
        </p:txBody>
      </p:sp>
    </p:spTree>
    <p:extLst>
      <p:ext uri="{BB962C8B-B14F-4D97-AF65-F5344CB8AC3E}">
        <p14:creationId xmlns:p14="http://schemas.microsoft.com/office/powerpoint/2010/main" val="1523217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F7A532-8ABC-4C30-786E-43A748AF85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DF06DA-11BF-838E-3A4D-239F3D6F4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79FC32-89D9-EEF1-6B38-5C28579B89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E79C6A-A4AA-B14F-4768-A8D09898A19C}"/>
              </a:ext>
            </a:extLst>
          </p:cNvPr>
          <p:cNvSpPr>
            <a:spLocks noGrp="1"/>
          </p:cNvSpPr>
          <p:nvPr>
            <p:ph type="sldNum" sz="quarter" idx="5"/>
          </p:nvPr>
        </p:nvSpPr>
        <p:spPr/>
        <p:txBody>
          <a:bodyPr/>
          <a:lstStyle/>
          <a:p>
            <a:fld id="{8B57D50D-BAA9-464B-B391-243138E078D8}" type="slidenum">
              <a:rPr lang="en-US" smtClean="0"/>
              <a:t>38</a:t>
            </a:fld>
            <a:endParaRPr lang="en-US" dirty="0"/>
          </a:p>
        </p:txBody>
      </p:sp>
    </p:spTree>
    <p:extLst>
      <p:ext uri="{BB962C8B-B14F-4D97-AF65-F5344CB8AC3E}">
        <p14:creationId xmlns:p14="http://schemas.microsoft.com/office/powerpoint/2010/main" val="658470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EC75D-BBB4-FF6A-406B-C2482676F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F9CCD8-0C3D-5C2D-89FA-7A49974471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A3E75E-DD44-0F83-045C-34D65658C8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E6B66A0-1FAE-87E5-CDA5-EA88D8EE1A03}"/>
              </a:ext>
            </a:extLst>
          </p:cNvPr>
          <p:cNvSpPr>
            <a:spLocks noGrp="1"/>
          </p:cNvSpPr>
          <p:nvPr>
            <p:ph type="sldNum" sz="quarter" idx="5"/>
          </p:nvPr>
        </p:nvSpPr>
        <p:spPr/>
        <p:txBody>
          <a:bodyPr/>
          <a:lstStyle/>
          <a:p>
            <a:fld id="{8B57D50D-BAA9-464B-B391-243138E078D8}" type="slidenum">
              <a:rPr lang="en-US" smtClean="0"/>
              <a:t>39</a:t>
            </a:fld>
            <a:endParaRPr lang="en-US" dirty="0"/>
          </a:p>
        </p:txBody>
      </p:sp>
    </p:spTree>
    <p:extLst>
      <p:ext uri="{BB962C8B-B14F-4D97-AF65-F5344CB8AC3E}">
        <p14:creationId xmlns:p14="http://schemas.microsoft.com/office/powerpoint/2010/main" val="2886671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4</a:t>
            </a:fld>
            <a:endParaRPr lang="en-US" dirty="0"/>
          </a:p>
        </p:txBody>
      </p:sp>
    </p:spTree>
    <p:extLst>
      <p:ext uri="{BB962C8B-B14F-4D97-AF65-F5344CB8AC3E}">
        <p14:creationId xmlns:p14="http://schemas.microsoft.com/office/powerpoint/2010/main" val="2028402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16146-532A-8C0E-581D-6EF0099F2C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50443E-FBD1-CC77-9906-45419DF2AB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37A99F-15B5-6AF2-68F3-A555AC3AAD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1F41B1-783F-D701-6E75-602067E632D9}"/>
              </a:ext>
            </a:extLst>
          </p:cNvPr>
          <p:cNvSpPr>
            <a:spLocks noGrp="1"/>
          </p:cNvSpPr>
          <p:nvPr>
            <p:ph type="sldNum" sz="quarter" idx="5"/>
          </p:nvPr>
        </p:nvSpPr>
        <p:spPr/>
        <p:txBody>
          <a:bodyPr/>
          <a:lstStyle/>
          <a:p>
            <a:fld id="{8B57D50D-BAA9-464B-B391-243138E078D8}" type="slidenum">
              <a:rPr lang="en-US" smtClean="0"/>
              <a:t>40</a:t>
            </a:fld>
            <a:endParaRPr lang="en-US" dirty="0"/>
          </a:p>
        </p:txBody>
      </p:sp>
    </p:spTree>
    <p:extLst>
      <p:ext uri="{BB962C8B-B14F-4D97-AF65-F5344CB8AC3E}">
        <p14:creationId xmlns:p14="http://schemas.microsoft.com/office/powerpoint/2010/main" val="11816264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41</a:t>
            </a:fld>
            <a:endParaRPr lang="en-US" dirty="0"/>
          </a:p>
        </p:txBody>
      </p:sp>
    </p:spTree>
    <p:extLst>
      <p:ext uri="{BB962C8B-B14F-4D97-AF65-F5344CB8AC3E}">
        <p14:creationId xmlns:p14="http://schemas.microsoft.com/office/powerpoint/2010/main" val="1534003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2BED1-0026-D8FC-1FE8-247327AA3F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C9D8F0-3270-9B37-D053-705501EDBD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434D7B-4F7F-4F71-64BD-346EF73617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5B1913-9CED-B3B1-6917-D311A5D7E05B}"/>
              </a:ext>
            </a:extLst>
          </p:cNvPr>
          <p:cNvSpPr>
            <a:spLocks noGrp="1"/>
          </p:cNvSpPr>
          <p:nvPr>
            <p:ph type="sldNum" sz="quarter" idx="5"/>
          </p:nvPr>
        </p:nvSpPr>
        <p:spPr/>
        <p:txBody>
          <a:bodyPr/>
          <a:lstStyle/>
          <a:p>
            <a:fld id="{8B57D50D-BAA9-464B-B391-243138E078D8}" type="slidenum">
              <a:rPr lang="en-US" smtClean="0"/>
              <a:t>42</a:t>
            </a:fld>
            <a:endParaRPr lang="en-US" dirty="0"/>
          </a:p>
        </p:txBody>
      </p:sp>
    </p:spTree>
    <p:extLst>
      <p:ext uri="{BB962C8B-B14F-4D97-AF65-F5344CB8AC3E}">
        <p14:creationId xmlns:p14="http://schemas.microsoft.com/office/powerpoint/2010/main" val="42397007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99501-4824-D117-667B-73B1CDE623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D64D55-88E2-4CF7-3463-18B7E89D1E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1A732E-1616-8BFF-5EC8-49CEF95C61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E3E036-F20F-3475-3026-6F87334B9558}"/>
              </a:ext>
            </a:extLst>
          </p:cNvPr>
          <p:cNvSpPr>
            <a:spLocks noGrp="1"/>
          </p:cNvSpPr>
          <p:nvPr>
            <p:ph type="sldNum" sz="quarter" idx="5"/>
          </p:nvPr>
        </p:nvSpPr>
        <p:spPr/>
        <p:txBody>
          <a:bodyPr/>
          <a:lstStyle/>
          <a:p>
            <a:fld id="{8B57D50D-BAA9-464B-B391-243138E078D8}" type="slidenum">
              <a:rPr lang="en-US" smtClean="0"/>
              <a:t>43</a:t>
            </a:fld>
            <a:endParaRPr lang="en-US" dirty="0"/>
          </a:p>
        </p:txBody>
      </p:sp>
    </p:spTree>
    <p:extLst>
      <p:ext uri="{BB962C8B-B14F-4D97-AF65-F5344CB8AC3E}">
        <p14:creationId xmlns:p14="http://schemas.microsoft.com/office/powerpoint/2010/main" val="2216986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D0452-D075-863A-61EA-7D42E2BA8D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1A8707-B996-9043-9B4C-9C8B07A3A4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B93804-694B-FED0-3944-969508290F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94D0EB-3506-5730-3E77-A968DABA290B}"/>
              </a:ext>
            </a:extLst>
          </p:cNvPr>
          <p:cNvSpPr>
            <a:spLocks noGrp="1"/>
          </p:cNvSpPr>
          <p:nvPr>
            <p:ph type="sldNum" sz="quarter" idx="5"/>
          </p:nvPr>
        </p:nvSpPr>
        <p:spPr/>
        <p:txBody>
          <a:bodyPr/>
          <a:lstStyle/>
          <a:p>
            <a:fld id="{8B57D50D-BAA9-464B-B391-243138E078D8}" type="slidenum">
              <a:rPr lang="en-US" smtClean="0"/>
              <a:t>44</a:t>
            </a:fld>
            <a:endParaRPr lang="en-US" dirty="0"/>
          </a:p>
        </p:txBody>
      </p:sp>
    </p:spTree>
    <p:extLst>
      <p:ext uri="{BB962C8B-B14F-4D97-AF65-F5344CB8AC3E}">
        <p14:creationId xmlns:p14="http://schemas.microsoft.com/office/powerpoint/2010/main" val="13182368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E3F28-30CB-F420-27FA-5EB62C5E68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2FC87C-8FFB-868B-944A-CD13BCBBCF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1FF3CD-753F-5A2F-5949-B1FC661BA5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6286AD-8519-7A56-C9D4-DB2C4A50DE67}"/>
              </a:ext>
            </a:extLst>
          </p:cNvPr>
          <p:cNvSpPr>
            <a:spLocks noGrp="1"/>
          </p:cNvSpPr>
          <p:nvPr>
            <p:ph type="sldNum" sz="quarter" idx="5"/>
          </p:nvPr>
        </p:nvSpPr>
        <p:spPr/>
        <p:txBody>
          <a:bodyPr/>
          <a:lstStyle/>
          <a:p>
            <a:fld id="{8B57D50D-BAA9-464B-B391-243138E078D8}" type="slidenum">
              <a:rPr lang="en-US" smtClean="0"/>
              <a:t>45</a:t>
            </a:fld>
            <a:endParaRPr lang="en-US" dirty="0"/>
          </a:p>
        </p:txBody>
      </p:sp>
    </p:spTree>
    <p:extLst>
      <p:ext uri="{BB962C8B-B14F-4D97-AF65-F5344CB8AC3E}">
        <p14:creationId xmlns:p14="http://schemas.microsoft.com/office/powerpoint/2010/main" val="2971266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9D7DD-F60B-826C-D0A9-DAA8A82666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504BB7-F9EE-39A4-F510-1A26CB2558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A13074-3173-D93E-0D2A-CD1C06159D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F78E82-DA12-5F38-2F24-7AD5F90B3EEA}"/>
              </a:ext>
            </a:extLst>
          </p:cNvPr>
          <p:cNvSpPr>
            <a:spLocks noGrp="1"/>
          </p:cNvSpPr>
          <p:nvPr>
            <p:ph type="sldNum" sz="quarter" idx="5"/>
          </p:nvPr>
        </p:nvSpPr>
        <p:spPr/>
        <p:txBody>
          <a:bodyPr/>
          <a:lstStyle/>
          <a:p>
            <a:fld id="{8B57D50D-BAA9-464B-B391-243138E078D8}" type="slidenum">
              <a:rPr lang="en-US" smtClean="0"/>
              <a:t>46</a:t>
            </a:fld>
            <a:endParaRPr lang="en-US" dirty="0"/>
          </a:p>
        </p:txBody>
      </p:sp>
    </p:spTree>
    <p:extLst>
      <p:ext uri="{BB962C8B-B14F-4D97-AF65-F5344CB8AC3E}">
        <p14:creationId xmlns:p14="http://schemas.microsoft.com/office/powerpoint/2010/main" val="21020518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AF113-D29F-E737-7BB4-DF277E72C2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6B5D53-B496-586C-0DC6-7D2C87D310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862D17-82D2-1E82-7B5A-A83EB38A54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E217A5-234B-611A-84C4-101F241394FE}"/>
              </a:ext>
            </a:extLst>
          </p:cNvPr>
          <p:cNvSpPr>
            <a:spLocks noGrp="1"/>
          </p:cNvSpPr>
          <p:nvPr>
            <p:ph type="sldNum" sz="quarter" idx="5"/>
          </p:nvPr>
        </p:nvSpPr>
        <p:spPr/>
        <p:txBody>
          <a:bodyPr/>
          <a:lstStyle/>
          <a:p>
            <a:fld id="{8B57D50D-BAA9-464B-B391-243138E078D8}" type="slidenum">
              <a:rPr lang="en-US" smtClean="0"/>
              <a:t>47</a:t>
            </a:fld>
            <a:endParaRPr lang="en-US" dirty="0"/>
          </a:p>
        </p:txBody>
      </p:sp>
    </p:spTree>
    <p:extLst>
      <p:ext uri="{BB962C8B-B14F-4D97-AF65-F5344CB8AC3E}">
        <p14:creationId xmlns:p14="http://schemas.microsoft.com/office/powerpoint/2010/main" val="25720741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836085-E0AC-1C96-2D90-D4E41A023C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B28536-D6DA-3E88-E1B5-EE3E549E4F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0C2DFD-3E42-CF5B-A4D7-FC03D27D05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8F6937-8B83-B566-4864-3F61918F2F6C}"/>
              </a:ext>
            </a:extLst>
          </p:cNvPr>
          <p:cNvSpPr>
            <a:spLocks noGrp="1"/>
          </p:cNvSpPr>
          <p:nvPr>
            <p:ph type="sldNum" sz="quarter" idx="5"/>
          </p:nvPr>
        </p:nvSpPr>
        <p:spPr/>
        <p:txBody>
          <a:bodyPr/>
          <a:lstStyle/>
          <a:p>
            <a:fld id="{8B57D50D-BAA9-464B-B391-243138E078D8}" type="slidenum">
              <a:rPr lang="en-US" smtClean="0"/>
              <a:t>48</a:t>
            </a:fld>
            <a:endParaRPr lang="en-US" dirty="0"/>
          </a:p>
        </p:txBody>
      </p:sp>
    </p:spTree>
    <p:extLst>
      <p:ext uri="{BB962C8B-B14F-4D97-AF65-F5344CB8AC3E}">
        <p14:creationId xmlns:p14="http://schemas.microsoft.com/office/powerpoint/2010/main" val="35061740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C7A2D-734B-7C9C-8A6A-34E91C2960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D40F95-00F4-E117-9E42-D5D582CECD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6D8FD5-4713-CA63-8F26-29E21E2FC7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D41261-E2B1-A9EC-782E-562B72526C9C}"/>
              </a:ext>
            </a:extLst>
          </p:cNvPr>
          <p:cNvSpPr>
            <a:spLocks noGrp="1"/>
          </p:cNvSpPr>
          <p:nvPr>
            <p:ph type="sldNum" sz="quarter" idx="5"/>
          </p:nvPr>
        </p:nvSpPr>
        <p:spPr/>
        <p:txBody>
          <a:bodyPr/>
          <a:lstStyle/>
          <a:p>
            <a:fld id="{8B57D50D-BAA9-464B-B391-243138E078D8}" type="slidenum">
              <a:rPr lang="en-US" smtClean="0"/>
              <a:t>49</a:t>
            </a:fld>
            <a:endParaRPr lang="en-US" dirty="0"/>
          </a:p>
        </p:txBody>
      </p:sp>
    </p:spTree>
    <p:extLst>
      <p:ext uri="{BB962C8B-B14F-4D97-AF65-F5344CB8AC3E}">
        <p14:creationId xmlns:p14="http://schemas.microsoft.com/office/powerpoint/2010/main" val="3737155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5</a:t>
            </a:fld>
            <a:endParaRPr lang="en-US" dirty="0"/>
          </a:p>
        </p:txBody>
      </p:sp>
    </p:spTree>
    <p:extLst>
      <p:ext uri="{BB962C8B-B14F-4D97-AF65-F5344CB8AC3E}">
        <p14:creationId xmlns:p14="http://schemas.microsoft.com/office/powerpoint/2010/main" val="17211098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3AE3A-37EF-969E-1916-CAA23B6895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2EFD1-D3A7-20E4-B82E-F69E3F8155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FD4095-DFC9-0395-81D1-F4D7EEC100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F2D64D-5200-2CE7-CDF0-0BD5DA968456}"/>
              </a:ext>
            </a:extLst>
          </p:cNvPr>
          <p:cNvSpPr>
            <a:spLocks noGrp="1"/>
          </p:cNvSpPr>
          <p:nvPr>
            <p:ph type="sldNum" sz="quarter" idx="5"/>
          </p:nvPr>
        </p:nvSpPr>
        <p:spPr/>
        <p:txBody>
          <a:bodyPr/>
          <a:lstStyle/>
          <a:p>
            <a:fld id="{8B57D50D-BAA9-464B-B391-243138E078D8}" type="slidenum">
              <a:rPr lang="en-US" smtClean="0"/>
              <a:t>50</a:t>
            </a:fld>
            <a:endParaRPr lang="en-US" dirty="0"/>
          </a:p>
        </p:txBody>
      </p:sp>
    </p:spTree>
    <p:extLst>
      <p:ext uri="{BB962C8B-B14F-4D97-AF65-F5344CB8AC3E}">
        <p14:creationId xmlns:p14="http://schemas.microsoft.com/office/powerpoint/2010/main" val="37570628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067F1-70A7-432A-DA13-647977D003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BD74D2-AFA2-7D01-4492-F5EF13F6F0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02D275-6D34-9DE8-42A6-A32B95A1EE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544B37-569B-2257-C4FF-B44024F7D7A9}"/>
              </a:ext>
            </a:extLst>
          </p:cNvPr>
          <p:cNvSpPr>
            <a:spLocks noGrp="1"/>
          </p:cNvSpPr>
          <p:nvPr>
            <p:ph type="sldNum" sz="quarter" idx="5"/>
          </p:nvPr>
        </p:nvSpPr>
        <p:spPr/>
        <p:txBody>
          <a:bodyPr/>
          <a:lstStyle/>
          <a:p>
            <a:fld id="{8B57D50D-BAA9-464B-B391-243138E078D8}" type="slidenum">
              <a:rPr lang="en-US" smtClean="0"/>
              <a:t>51</a:t>
            </a:fld>
            <a:endParaRPr lang="en-US" dirty="0"/>
          </a:p>
        </p:txBody>
      </p:sp>
    </p:spTree>
    <p:extLst>
      <p:ext uri="{BB962C8B-B14F-4D97-AF65-F5344CB8AC3E}">
        <p14:creationId xmlns:p14="http://schemas.microsoft.com/office/powerpoint/2010/main" val="40656671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531CF-BF41-1037-3F3B-6AAC31FDC2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97D21E-DF0E-AC11-A3C5-73554644FD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DF10BB-86FF-20F7-803F-0B53256E97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ABD0ED-E015-10D3-1FD4-1B39BE033425}"/>
              </a:ext>
            </a:extLst>
          </p:cNvPr>
          <p:cNvSpPr>
            <a:spLocks noGrp="1"/>
          </p:cNvSpPr>
          <p:nvPr>
            <p:ph type="sldNum" sz="quarter" idx="5"/>
          </p:nvPr>
        </p:nvSpPr>
        <p:spPr/>
        <p:txBody>
          <a:bodyPr/>
          <a:lstStyle/>
          <a:p>
            <a:fld id="{8B57D50D-BAA9-464B-B391-243138E078D8}" type="slidenum">
              <a:rPr lang="en-US" smtClean="0"/>
              <a:t>52</a:t>
            </a:fld>
            <a:endParaRPr lang="en-US" dirty="0"/>
          </a:p>
        </p:txBody>
      </p:sp>
    </p:spTree>
    <p:extLst>
      <p:ext uri="{BB962C8B-B14F-4D97-AF65-F5344CB8AC3E}">
        <p14:creationId xmlns:p14="http://schemas.microsoft.com/office/powerpoint/2010/main" val="31970262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1EDB9-D0EE-9E65-7C62-31BE0C9617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193BB5-816E-711B-A22F-BE69A31287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C371E9-326C-75C2-A7EB-03239074F2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AEB637-103B-B2CD-F1CA-E0D08159E868}"/>
              </a:ext>
            </a:extLst>
          </p:cNvPr>
          <p:cNvSpPr>
            <a:spLocks noGrp="1"/>
          </p:cNvSpPr>
          <p:nvPr>
            <p:ph type="sldNum" sz="quarter" idx="5"/>
          </p:nvPr>
        </p:nvSpPr>
        <p:spPr/>
        <p:txBody>
          <a:bodyPr/>
          <a:lstStyle/>
          <a:p>
            <a:fld id="{8B57D50D-BAA9-464B-B391-243138E078D8}" type="slidenum">
              <a:rPr lang="en-US" smtClean="0"/>
              <a:t>53</a:t>
            </a:fld>
            <a:endParaRPr lang="en-US" dirty="0"/>
          </a:p>
        </p:txBody>
      </p:sp>
    </p:spTree>
    <p:extLst>
      <p:ext uri="{BB962C8B-B14F-4D97-AF65-F5344CB8AC3E}">
        <p14:creationId xmlns:p14="http://schemas.microsoft.com/office/powerpoint/2010/main" val="41832434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D4BF0-644E-84A9-A38E-E408248C61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F9CB73-776A-97E6-60DE-44148DD374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8A063D-5FBB-77E5-E5B8-4140DA6430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9E24FA-A239-F8E3-2B0C-DA28A9B3FA21}"/>
              </a:ext>
            </a:extLst>
          </p:cNvPr>
          <p:cNvSpPr>
            <a:spLocks noGrp="1"/>
          </p:cNvSpPr>
          <p:nvPr>
            <p:ph type="sldNum" sz="quarter" idx="5"/>
          </p:nvPr>
        </p:nvSpPr>
        <p:spPr/>
        <p:txBody>
          <a:bodyPr/>
          <a:lstStyle/>
          <a:p>
            <a:fld id="{8B57D50D-BAA9-464B-B391-243138E078D8}" type="slidenum">
              <a:rPr lang="en-US" smtClean="0"/>
              <a:t>54</a:t>
            </a:fld>
            <a:endParaRPr lang="en-US" dirty="0"/>
          </a:p>
        </p:txBody>
      </p:sp>
    </p:spTree>
    <p:extLst>
      <p:ext uri="{BB962C8B-B14F-4D97-AF65-F5344CB8AC3E}">
        <p14:creationId xmlns:p14="http://schemas.microsoft.com/office/powerpoint/2010/main" val="6365293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A69DA-A1DF-627B-A93A-CC4AFE5B24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CBD8E8-0A50-2652-5506-7E741B6DE7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8B7A5A-F4B6-5EA4-E9FB-61BEA90A8A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EDEDA0-DD18-7302-28F1-52A6F9809184}"/>
              </a:ext>
            </a:extLst>
          </p:cNvPr>
          <p:cNvSpPr>
            <a:spLocks noGrp="1"/>
          </p:cNvSpPr>
          <p:nvPr>
            <p:ph type="sldNum" sz="quarter" idx="5"/>
          </p:nvPr>
        </p:nvSpPr>
        <p:spPr/>
        <p:txBody>
          <a:bodyPr/>
          <a:lstStyle/>
          <a:p>
            <a:fld id="{8B57D50D-BAA9-464B-B391-243138E078D8}" type="slidenum">
              <a:rPr lang="en-US" smtClean="0"/>
              <a:t>55</a:t>
            </a:fld>
            <a:endParaRPr lang="en-US" dirty="0"/>
          </a:p>
        </p:txBody>
      </p:sp>
    </p:spTree>
    <p:extLst>
      <p:ext uri="{BB962C8B-B14F-4D97-AF65-F5344CB8AC3E}">
        <p14:creationId xmlns:p14="http://schemas.microsoft.com/office/powerpoint/2010/main" val="24982692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15A4C-38BB-B9D9-CD61-41339BF6DB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D9B4C2-5147-C60F-4919-E3A876881F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10DF4E-E6EC-1DCC-2D9E-F73833A097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F39D4B-B3A7-7594-938E-B4E624F85E9F}"/>
              </a:ext>
            </a:extLst>
          </p:cNvPr>
          <p:cNvSpPr>
            <a:spLocks noGrp="1"/>
          </p:cNvSpPr>
          <p:nvPr>
            <p:ph type="sldNum" sz="quarter" idx="5"/>
          </p:nvPr>
        </p:nvSpPr>
        <p:spPr/>
        <p:txBody>
          <a:bodyPr/>
          <a:lstStyle/>
          <a:p>
            <a:fld id="{8B57D50D-BAA9-464B-B391-243138E078D8}" type="slidenum">
              <a:rPr lang="en-US" smtClean="0"/>
              <a:t>56</a:t>
            </a:fld>
            <a:endParaRPr lang="en-US" dirty="0"/>
          </a:p>
        </p:txBody>
      </p:sp>
    </p:spTree>
    <p:extLst>
      <p:ext uri="{BB962C8B-B14F-4D97-AF65-F5344CB8AC3E}">
        <p14:creationId xmlns:p14="http://schemas.microsoft.com/office/powerpoint/2010/main" val="14591881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7E2E8-6D45-AE03-1964-8E13E5A365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66D79C-8FEB-6A42-E6BF-4497BA5B35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E0DEB3-E505-88D0-2A98-4CFB08DFAC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0C827C-C076-7E1C-CDDA-F82A34CB9D48}"/>
              </a:ext>
            </a:extLst>
          </p:cNvPr>
          <p:cNvSpPr>
            <a:spLocks noGrp="1"/>
          </p:cNvSpPr>
          <p:nvPr>
            <p:ph type="sldNum" sz="quarter" idx="5"/>
          </p:nvPr>
        </p:nvSpPr>
        <p:spPr/>
        <p:txBody>
          <a:bodyPr/>
          <a:lstStyle/>
          <a:p>
            <a:fld id="{8B57D50D-BAA9-464B-B391-243138E078D8}" type="slidenum">
              <a:rPr lang="en-US" smtClean="0"/>
              <a:t>57</a:t>
            </a:fld>
            <a:endParaRPr lang="en-US" dirty="0"/>
          </a:p>
        </p:txBody>
      </p:sp>
    </p:spTree>
    <p:extLst>
      <p:ext uri="{BB962C8B-B14F-4D97-AF65-F5344CB8AC3E}">
        <p14:creationId xmlns:p14="http://schemas.microsoft.com/office/powerpoint/2010/main" val="17451714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A75BA-29F1-A859-D640-B874858D26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F179F7-5E31-DE0C-A42E-7D575F10FA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40AD57-DF67-B563-CC78-0A412E9075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ACC699-8AB8-2362-5472-91FD5CC38201}"/>
              </a:ext>
            </a:extLst>
          </p:cNvPr>
          <p:cNvSpPr>
            <a:spLocks noGrp="1"/>
          </p:cNvSpPr>
          <p:nvPr>
            <p:ph type="sldNum" sz="quarter" idx="5"/>
          </p:nvPr>
        </p:nvSpPr>
        <p:spPr/>
        <p:txBody>
          <a:bodyPr/>
          <a:lstStyle/>
          <a:p>
            <a:fld id="{8B57D50D-BAA9-464B-B391-243138E078D8}" type="slidenum">
              <a:rPr lang="en-US" smtClean="0"/>
              <a:t>58</a:t>
            </a:fld>
            <a:endParaRPr lang="en-US" dirty="0"/>
          </a:p>
        </p:txBody>
      </p:sp>
    </p:spTree>
    <p:extLst>
      <p:ext uri="{BB962C8B-B14F-4D97-AF65-F5344CB8AC3E}">
        <p14:creationId xmlns:p14="http://schemas.microsoft.com/office/powerpoint/2010/main" val="14014224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3414A-8612-86E8-812A-2DAA8045DC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7431A3-4BDD-9C8A-803C-3FB6E56C50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BC8128-88CE-5A6A-213E-F6998F0210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D99475-ADE5-4711-D7CF-D887FE3FD64C}"/>
              </a:ext>
            </a:extLst>
          </p:cNvPr>
          <p:cNvSpPr>
            <a:spLocks noGrp="1"/>
          </p:cNvSpPr>
          <p:nvPr>
            <p:ph type="sldNum" sz="quarter" idx="5"/>
          </p:nvPr>
        </p:nvSpPr>
        <p:spPr/>
        <p:txBody>
          <a:bodyPr/>
          <a:lstStyle/>
          <a:p>
            <a:fld id="{8B57D50D-BAA9-464B-B391-243138E078D8}" type="slidenum">
              <a:rPr lang="en-US" smtClean="0"/>
              <a:t>59</a:t>
            </a:fld>
            <a:endParaRPr lang="en-US" dirty="0"/>
          </a:p>
        </p:txBody>
      </p:sp>
    </p:spTree>
    <p:extLst>
      <p:ext uri="{BB962C8B-B14F-4D97-AF65-F5344CB8AC3E}">
        <p14:creationId xmlns:p14="http://schemas.microsoft.com/office/powerpoint/2010/main" val="2402773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6</a:t>
            </a:fld>
            <a:endParaRPr lang="en-US" dirty="0"/>
          </a:p>
        </p:txBody>
      </p:sp>
    </p:spTree>
    <p:extLst>
      <p:ext uri="{BB962C8B-B14F-4D97-AF65-F5344CB8AC3E}">
        <p14:creationId xmlns:p14="http://schemas.microsoft.com/office/powerpoint/2010/main" val="9229492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BF685-14A3-CE48-0543-4BBFDC4748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BC5BE3-19DC-D7CD-AEC5-577E405BA8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5DBB1-A6F6-8FAB-CD4E-6B01D7E9F8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910BA6-8DCA-B705-AB76-3A4A41E47BCB}"/>
              </a:ext>
            </a:extLst>
          </p:cNvPr>
          <p:cNvSpPr>
            <a:spLocks noGrp="1"/>
          </p:cNvSpPr>
          <p:nvPr>
            <p:ph type="sldNum" sz="quarter" idx="5"/>
          </p:nvPr>
        </p:nvSpPr>
        <p:spPr/>
        <p:txBody>
          <a:bodyPr/>
          <a:lstStyle/>
          <a:p>
            <a:fld id="{8B57D50D-BAA9-464B-B391-243138E078D8}" type="slidenum">
              <a:rPr lang="en-US" smtClean="0"/>
              <a:t>60</a:t>
            </a:fld>
            <a:endParaRPr lang="en-US" dirty="0"/>
          </a:p>
        </p:txBody>
      </p:sp>
    </p:spTree>
    <p:extLst>
      <p:ext uri="{BB962C8B-B14F-4D97-AF65-F5344CB8AC3E}">
        <p14:creationId xmlns:p14="http://schemas.microsoft.com/office/powerpoint/2010/main" val="23230745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26101-1CD1-ACAE-10DE-DFD3A98CDB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F053C1-B90B-E913-EAF3-46CB5515EB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28B72F-6DE6-8BE8-1E9F-5115F3B2BC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6E2B72-066D-AF7F-20C3-020B1285A64D}"/>
              </a:ext>
            </a:extLst>
          </p:cNvPr>
          <p:cNvSpPr>
            <a:spLocks noGrp="1"/>
          </p:cNvSpPr>
          <p:nvPr>
            <p:ph type="sldNum" sz="quarter" idx="5"/>
          </p:nvPr>
        </p:nvSpPr>
        <p:spPr/>
        <p:txBody>
          <a:bodyPr/>
          <a:lstStyle/>
          <a:p>
            <a:fld id="{8B57D50D-BAA9-464B-B391-243138E078D8}" type="slidenum">
              <a:rPr lang="en-US" smtClean="0"/>
              <a:t>61</a:t>
            </a:fld>
            <a:endParaRPr lang="en-US" dirty="0"/>
          </a:p>
        </p:txBody>
      </p:sp>
    </p:spTree>
    <p:extLst>
      <p:ext uri="{BB962C8B-B14F-4D97-AF65-F5344CB8AC3E}">
        <p14:creationId xmlns:p14="http://schemas.microsoft.com/office/powerpoint/2010/main" val="15610960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B1D01-63E0-7968-D4A9-8F88C77B2A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C310DF-62DE-57D4-F4DC-E86B919059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4EF3F4-8DBC-C519-BEC5-38C7A02790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D5E927-513C-404F-1F3E-0E4444BAD5F3}"/>
              </a:ext>
            </a:extLst>
          </p:cNvPr>
          <p:cNvSpPr>
            <a:spLocks noGrp="1"/>
          </p:cNvSpPr>
          <p:nvPr>
            <p:ph type="sldNum" sz="quarter" idx="5"/>
          </p:nvPr>
        </p:nvSpPr>
        <p:spPr/>
        <p:txBody>
          <a:bodyPr/>
          <a:lstStyle/>
          <a:p>
            <a:fld id="{8B57D50D-BAA9-464B-B391-243138E078D8}" type="slidenum">
              <a:rPr lang="en-US" smtClean="0"/>
              <a:t>62</a:t>
            </a:fld>
            <a:endParaRPr lang="en-US" dirty="0"/>
          </a:p>
        </p:txBody>
      </p:sp>
    </p:spTree>
    <p:extLst>
      <p:ext uri="{BB962C8B-B14F-4D97-AF65-F5344CB8AC3E}">
        <p14:creationId xmlns:p14="http://schemas.microsoft.com/office/powerpoint/2010/main" val="38499822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AA1D7-D66C-57B2-5125-3C6AEFA269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C8103A-982F-A172-D181-31F9645F2F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B3759D-43BE-1EC5-0EBD-2EE0095334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4E0682-4AED-B13A-947A-D37641477803}"/>
              </a:ext>
            </a:extLst>
          </p:cNvPr>
          <p:cNvSpPr>
            <a:spLocks noGrp="1"/>
          </p:cNvSpPr>
          <p:nvPr>
            <p:ph type="sldNum" sz="quarter" idx="5"/>
          </p:nvPr>
        </p:nvSpPr>
        <p:spPr/>
        <p:txBody>
          <a:bodyPr/>
          <a:lstStyle/>
          <a:p>
            <a:fld id="{8B57D50D-BAA9-464B-B391-243138E078D8}" type="slidenum">
              <a:rPr lang="en-US" smtClean="0"/>
              <a:t>63</a:t>
            </a:fld>
            <a:endParaRPr lang="en-US" dirty="0"/>
          </a:p>
        </p:txBody>
      </p:sp>
    </p:spTree>
    <p:extLst>
      <p:ext uri="{BB962C8B-B14F-4D97-AF65-F5344CB8AC3E}">
        <p14:creationId xmlns:p14="http://schemas.microsoft.com/office/powerpoint/2010/main" val="14147496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51BFE-FA74-DB64-207B-04086E7E6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E48F36-3A54-7654-A078-62A8AFE64F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140FAE-C8CE-8CB9-1B00-A133E03836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B5E5C9-FE1C-A9A2-D6A6-B36092CE0AF9}"/>
              </a:ext>
            </a:extLst>
          </p:cNvPr>
          <p:cNvSpPr>
            <a:spLocks noGrp="1"/>
          </p:cNvSpPr>
          <p:nvPr>
            <p:ph type="sldNum" sz="quarter" idx="5"/>
          </p:nvPr>
        </p:nvSpPr>
        <p:spPr/>
        <p:txBody>
          <a:bodyPr/>
          <a:lstStyle/>
          <a:p>
            <a:fld id="{8B57D50D-BAA9-464B-B391-243138E078D8}" type="slidenum">
              <a:rPr lang="en-US" smtClean="0"/>
              <a:t>64</a:t>
            </a:fld>
            <a:endParaRPr lang="en-US" dirty="0"/>
          </a:p>
        </p:txBody>
      </p:sp>
    </p:spTree>
    <p:extLst>
      <p:ext uri="{BB962C8B-B14F-4D97-AF65-F5344CB8AC3E}">
        <p14:creationId xmlns:p14="http://schemas.microsoft.com/office/powerpoint/2010/main" val="17060379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8A14C-BFE1-50D8-F345-8FD1C41F0E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72FBD4-BCA8-7FBC-5482-F2BE5E8804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E4FC54-18FC-55E3-A11C-2C2191AD2B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9D4DD2-7A62-D240-B68D-4ED42A1C3737}"/>
              </a:ext>
            </a:extLst>
          </p:cNvPr>
          <p:cNvSpPr>
            <a:spLocks noGrp="1"/>
          </p:cNvSpPr>
          <p:nvPr>
            <p:ph type="sldNum" sz="quarter" idx="5"/>
          </p:nvPr>
        </p:nvSpPr>
        <p:spPr/>
        <p:txBody>
          <a:bodyPr/>
          <a:lstStyle/>
          <a:p>
            <a:fld id="{8B57D50D-BAA9-464B-B391-243138E078D8}" type="slidenum">
              <a:rPr lang="en-US" smtClean="0"/>
              <a:t>65</a:t>
            </a:fld>
            <a:endParaRPr lang="en-US" dirty="0"/>
          </a:p>
        </p:txBody>
      </p:sp>
    </p:spTree>
    <p:extLst>
      <p:ext uri="{BB962C8B-B14F-4D97-AF65-F5344CB8AC3E}">
        <p14:creationId xmlns:p14="http://schemas.microsoft.com/office/powerpoint/2010/main" val="32592158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421ED-9DF6-133F-661F-2E73475F42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469F8D-7AE3-4DAF-F891-DECA2E04D0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5F8C0F-784A-4F22-D3D6-8BE4B3D889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21CF04-1DC1-7328-1B48-7364196B4335}"/>
              </a:ext>
            </a:extLst>
          </p:cNvPr>
          <p:cNvSpPr>
            <a:spLocks noGrp="1"/>
          </p:cNvSpPr>
          <p:nvPr>
            <p:ph type="sldNum" sz="quarter" idx="5"/>
          </p:nvPr>
        </p:nvSpPr>
        <p:spPr/>
        <p:txBody>
          <a:bodyPr/>
          <a:lstStyle/>
          <a:p>
            <a:fld id="{8B57D50D-BAA9-464B-B391-243138E078D8}" type="slidenum">
              <a:rPr lang="en-US" smtClean="0"/>
              <a:t>66</a:t>
            </a:fld>
            <a:endParaRPr lang="en-US" dirty="0"/>
          </a:p>
        </p:txBody>
      </p:sp>
    </p:spTree>
    <p:extLst>
      <p:ext uri="{BB962C8B-B14F-4D97-AF65-F5344CB8AC3E}">
        <p14:creationId xmlns:p14="http://schemas.microsoft.com/office/powerpoint/2010/main" val="19232341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E3204-DB21-A895-3DE9-3D54B39ACD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41F473-49D7-A7B4-B669-AEA0B6243F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FB6F92-88EF-DAD1-A2ED-B6A6770ACC6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A6C33E-8E0E-E58D-3174-3E97DC7FC5A0}"/>
              </a:ext>
            </a:extLst>
          </p:cNvPr>
          <p:cNvSpPr>
            <a:spLocks noGrp="1"/>
          </p:cNvSpPr>
          <p:nvPr>
            <p:ph type="sldNum" sz="quarter" idx="5"/>
          </p:nvPr>
        </p:nvSpPr>
        <p:spPr/>
        <p:txBody>
          <a:bodyPr/>
          <a:lstStyle/>
          <a:p>
            <a:fld id="{8B57D50D-BAA9-464B-B391-243138E078D8}" type="slidenum">
              <a:rPr lang="en-US" smtClean="0"/>
              <a:t>67</a:t>
            </a:fld>
            <a:endParaRPr lang="en-US" dirty="0"/>
          </a:p>
        </p:txBody>
      </p:sp>
    </p:spTree>
    <p:extLst>
      <p:ext uri="{BB962C8B-B14F-4D97-AF65-F5344CB8AC3E}">
        <p14:creationId xmlns:p14="http://schemas.microsoft.com/office/powerpoint/2010/main" val="13599623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AB025-9200-23CB-CC40-613A8027A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1FC176-E18A-BE6E-2513-331C601242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FA242E-A067-A636-A73D-44CEA80184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858F3F-8F6F-F15A-FFB3-CA98A894094B}"/>
              </a:ext>
            </a:extLst>
          </p:cNvPr>
          <p:cNvSpPr>
            <a:spLocks noGrp="1"/>
          </p:cNvSpPr>
          <p:nvPr>
            <p:ph type="sldNum" sz="quarter" idx="5"/>
          </p:nvPr>
        </p:nvSpPr>
        <p:spPr/>
        <p:txBody>
          <a:bodyPr/>
          <a:lstStyle/>
          <a:p>
            <a:fld id="{8B57D50D-BAA9-464B-B391-243138E078D8}" type="slidenum">
              <a:rPr lang="en-US" smtClean="0"/>
              <a:t>68</a:t>
            </a:fld>
            <a:endParaRPr lang="en-US" dirty="0"/>
          </a:p>
        </p:txBody>
      </p:sp>
    </p:spTree>
    <p:extLst>
      <p:ext uri="{BB962C8B-B14F-4D97-AF65-F5344CB8AC3E}">
        <p14:creationId xmlns:p14="http://schemas.microsoft.com/office/powerpoint/2010/main" val="40461245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6423C-DFD4-6CA2-A645-CCBACA2EDF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CD8D90-45CE-EE42-EFE7-DC220E455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FB13C-9F21-1020-7C39-6F4490687F9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45838C-1DC0-9CC5-5646-83FC09B6FC77}"/>
              </a:ext>
            </a:extLst>
          </p:cNvPr>
          <p:cNvSpPr>
            <a:spLocks noGrp="1"/>
          </p:cNvSpPr>
          <p:nvPr>
            <p:ph type="sldNum" sz="quarter" idx="5"/>
          </p:nvPr>
        </p:nvSpPr>
        <p:spPr/>
        <p:txBody>
          <a:bodyPr/>
          <a:lstStyle/>
          <a:p>
            <a:fld id="{8B57D50D-BAA9-464B-B391-243138E078D8}" type="slidenum">
              <a:rPr lang="en-US" smtClean="0"/>
              <a:t>69</a:t>
            </a:fld>
            <a:endParaRPr lang="en-US" dirty="0"/>
          </a:p>
        </p:txBody>
      </p:sp>
    </p:spTree>
    <p:extLst>
      <p:ext uri="{BB962C8B-B14F-4D97-AF65-F5344CB8AC3E}">
        <p14:creationId xmlns:p14="http://schemas.microsoft.com/office/powerpoint/2010/main" val="826200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7</a:t>
            </a:fld>
            <a:endParaRPr lang="en-US" dirty="0"/>
          </a:p>
        </p:txBody>
      </p:sp>
    </p:spTree>
    <p:extLst>
      <p:ext uri="{BB962C8B-B14F-4D97-AF65-F5344CB8AC3E}">
        <p14:creationId xmlns:p14="http://schemas.microsoft.com/office/powerpoint/2010/main" val="7376818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DC35B-37BD-9F20-1FFF-A541DEE409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BEB65E-E5FF-C1A7-6508-5FE7EBAD44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680E26-6007-9803-3CDA-8772C48F2A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70DA04-1AB6-AAAA-8088-5D870F5CF854}"/>
              </a:ext>
            </a:extLst>
          </p:cNvPr>
          <p:cNvSpPr>
            <a:spLocks noGrp="1"/>
          </p:cNvSpPr>
          <p:nvPr>
            <p:ph type="sldNum" sz="quarter" idx="5"/>
          </p:nvPr>
        </p:nvSpPr>
        <p:spPr/>
        <p:txBody>
          <a:bodyPr/>
          <a:lstStyle/>
          <a:p>
            <a:fld id="{8B57D50D-BAA9-464B-B391-243138E078D8}" type="slidenum">
              <a:rPr lang="en-US" smtClean="0"/>
              <a:t>70</a:t>
            </a:fld>
            <a:endParaRPr lang="en-US" dirty="0"/>
          </a:p>
        </p:txBody>
      </p:sp>
    </p:spTree>
    <p:extLst>
      <p:ext uri="{BB962C8B-B14F-4D97-AF65-F5344CB8AC3E}">
        <p14:creationId xmlns:p14="http://schemas.microsoft.com/office/powerpoint/2010/main" val="5844604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8A32-B179-C91F-3312-0C77C4A4A8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6A22F9-98A1-E72B-0B67-63277566FC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4F9DD0-BFF4-836A-60B9-B8B90954DA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E33A19-215B-D015-B006-720567D9CC10}"/>
              </a:ext>
            </a:extLst>
          </p:cNvPr>
          <p:cNvSpPr>
            <a:spLocks noGrp="1"/>
          </p:cNvSpPr>
          <p:nvPr>
            <p:ph type="sldNum" sz="quarter" idx="5"/>
          </p:nvPr>
        </p:nvSpPr>
        <p:spPr/>
        <p:txBody>
          <a:bodyPr/>
          <a:lstStyle/>
          <a:p>
            <a:fld id="{8B57D50D-BAA9-464B-B391-243138E078D8}" type="slidenum">
              <a:rPr lang="en-US" smtClean="0"/>
              <a:t>71</a:t>
            </a:fld>
            <a:endParaRPr lang="en-US" dirty="0"/>
          </a:p>
        </p:txBody>
      </p:sp>
    </p:spTree>
    <p:extLst>
      <p:ext uri="{BB962C8B-B14F-4D97-AF65-F5344CB8AC3E}">
        <p14:creationId xmlns:p14="http://schemas.microsoft.com/office/powerpoint/2010/main" val="33259102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EB635-3919-9395-1C8A-F346FF0AB1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4323E0-AB4F-1137-0DDD-6767BF1C57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29BDC9-9F48-4F6A-5DFC-40B807C01F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83FB00-5F44-9A3E-2116-00D7445EB234}"/>
              </a:ext>
            </a:extLst>
          </p:cNvPr>
          <p:cNvSpPr>
            <a:spLocks noGrp="1"/>
          </p:cNvSpPr>
          <p:nvPr>
            <p:ph type="sldNum" sz="quarter" idx="5"/>
          </p:nvPr>
        </p:nvSpPr>
        <p:spPr/>
        <p:txBody>
          <a:bodyPr/>
          <a:lstStyle/>
          <a:p>
            <a:fld id="{8B57D50D-BAA9-464B-B391-243138E078D8}" type="slidenum">
              <a:rPr lang="en-US" smtClean="0"/>
              <a:t>72</a:t>
            </a:fld>
            <a:endParaRPr lang="en-US" dirty="0"/>
          </a:p>
        </p:txBody>
      </p:sp>
    </p:spTree>
    <p:extLst>
      <p:ext uri="{BB962C8B-B14F-4D97-AF65-F5344CB8AC3E}">
        <p14:creationId xmlns:p14="http://schemas.microsoft.com/office/powerpoint/2010/main" val="31070161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9D09D-54B5-4301-F2C6-DB3EFDE453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F5B985-3A13-12E8-FA04-0318F8ED00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EF9D94-6D1E-BD03-2F79-672083D985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17CD30-FECD-3414-23A3-771246A9AD6C}"/>
              </a:ext>
            </a:extLst>
          </p:cNvPr>
          <p:cNvSpPr>
            <a:spLocks noGrp="1"/>
          </p:cNvSpPr>
          <p:nvPr>
            <p:ph type="sldNum" sz="quarter" idx="5"/>
          </p:nvPr>
        </p:nvSpPr>
        <p:spPr/>
        <p:txBody>
          <a:bodyPr/>
          <a:lstStyle/>
          <a:p>
            <a:fld id="{8B57D50D-BAA9-464B-B391-243138E078D8}" type="slidenum">
              <a:rPr lang="en-US" smtClean="0"/>
              <a:t>73</a:t>
            </a:fld>
            <a:endParaRPr lang="en-US" dirty="0"/>
          </a:p>
        </p:txBody>
      </p:sp>
    </p:spTree>
    <p:extLst>
      <p:ext uri="{BB962C8B-B14F-4D97-AF65-F5344CB8AC3E}">
        <p14:creationId xmlns:p14="http://schemas.microsoft.com/office/powerpoint/2010/main" val="29018953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9658F-3320-EF09-6220-CD1EF82EB9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8FEB85-F739-49F7-15BD-257AA8AA97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40CD39-1435-BAB4-B3DF-D96DF69D88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25B628-2EBA-442D-5136-894003199E0C}"/>
              </a:ext>
            </a:extLst>
          </p:cNvPr>
          <p:cNvSpPr>
            <a:spLocks noGrp="1"/>
          </p:cNvSpPr>
          <p:nvPr>
            <p:ph type="sldNum" sz="quarter" idx="5"/>
          </p:nvPr>
        </p:nvSpPr>
        <p:spPr/>
        <p:txBody>
          <a:bodyPr/>
          <a:lstStyle/>
          <a:p>
            <a:fld id="{8B57D50D-BAA9-464B-B391-243138E078D8}" type="slidenum">
              <a:rPr lang="en-US" smtClean="0"/>
              <a:t>74</a:t>
            </a:fld>
            <a:endParaRPr lang="en-US" dirty="0"/>
          </a:p>
        </p:txBody>
      </p:sp>
    </p:spTree>
    <p:extLst>
      <p:ext uri="{BB962C8B-B14F-4D97-AF65-F5344CB8AC3E}">
        <p14:creationId xmlns:p14="http://schemas.microsoft.com/office/powerpoint/2010/main" val="22418013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91E74-DD94-D8B7-B68F-2640AF5CCE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39D8AD-A88E-CB66-509E-290F698BB6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D6CB32-03AC-7C60-DACC-503BD4B71D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E295694-AF0D-F31E-3033-A22C04C65BB9}"/>
              </a:ext>
            </a:extLst>
          </p:cNvPr>
          <p:cNvSpPr>
            <a:spLocks noGrp="1"/>
          </p:cNvSpPr>
          <p:nvPr>
            <p:ph type="sldNum" sz="quarter" idx="5"/>
          </p:nvPr>
        </p:nvSpPr>
        <p:spPr/>
        <p:txBody>
          <a:bodyPr/>
          <a:lstStyle/>
          <a:p>
            <a:fld id="{8B57D50D-BAA9-464B-B391-243138E078D8}" type="slidenum">
              <a:rPr lang="en-US" smtClean="0"/>
              <a:t>75</a:t>
            </a:fld>
            <a:endParaRPr lang="en-US" dirty="0"/>
          </a:p>
        </p:txBody>
      </p:sp>
    </p:spTree>
    <p:extLst>
      <p:ext uri="{BB962C8B-B14F-4D97-AF65-F5344CB8AC3E}">
        <p14:creationId xmlns:p14="http://schemas.microsoft.com/office/powerpoint/2010/main" val="25801856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33923A-313F-4302-640E-F6DB532609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D5ECE0-4C37-668C-5C2A-BFA2950956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CDD154-19AD-0FFA-1548-44059F5676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FEB3D23-597A-ECB5-59A6-857EEB87750F}"/>
              </a:ext>
            </a:extLst>
          </p:cNvPr>
          <p:cNvSpPr>
            <a:spLocks noGrp="1"/>
          </p:cNvSpPr>
          <p:nvPr>
            <p:ph type="sldNum" sz="quarter" idx="5"/>
          </p:nvPr>
        </p:nvSpPr>
        <p:spPr/>
        <p:txBody>
          <a:bodyPr/>
          <a:lstStyle/>
          <a:p>
            <a:fld id="{8B57D50D-BAA9-464B-B391-243138E078D8}" type="slidenum">
              <a:rPr lang="en-US" smtClean="0"/>
              <a:t>76</a:t>
            </a:fld>
            <a:endParaRPr lang="en-US" dirty="0"/>
          </a:p>
        </p:txBody>
      </p:sp>
    </p:spTree>
    <p:extLst>
      <p:ext uri="{BB962C8B-B14F-4D97-AF65-F5344CB8AC3E}">
        <p14:creationId xmlns:p14="http://schemas.microsoft.com/office/powerpoint/2010/main" val="42782518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766DB-60DB-6E2C-E51D-6C44498179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401B21-459C-ECEE-1DB9-4767B7F7C0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27668F-91CA-B63C-4536-81796D3974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E52BB0-C3FB-8B2E-78F1-7893682DFB14}"/>
              </a:ext>
            </a:extLst>
          </p:cNvPr>
          <p:cNvSpPr>
            <a:spLocks noGrp="1"/>
          </p:cNvSpPr>
          <p:nvPr>
            <p:ph type="sldNum" sz="quarter" idx="5"/>
          </p:nvPr>
        </p:nvSpPr>
        <p:spPr/>
        <p:txBody>
          <a:bodyPr/>
          <a:lstStyle/>
          <a:p>
            <a:fld id="{8B57D50D-BAA9-464B-B391-243138E078D8}" type="slidenum">
              <a:rPr lang="en-US" smtClean="0"/>
              <a:t>77</a:t>
            </a:fld>
            <a:endParaRPr lang="en-US" dirty="0"/>
          </a:p>
        </p:txBody>
      </p:sp>
    </p:spTree>
    <p:extLst>
      <p:ext uri="{BB962C8B-B14F-4D97-AF65-F5344CB8AC3E}">
        <p14:creationId xmlns:p14="http://schemas.microsoft.com/office/powerpoint/2010/main" val="2991657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03E06-2C19-77B9-F1FC-B48BD52D0E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C0A2D1-4F17-9817-DCA4-9711241D3F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855DAB-1457-6CD0-07C5-A9B35831BC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4CA968-2B15-292F-087B-F22E4190B5C8}"/>
              </a:ext>
            </a:extLst>
          </p:cNvPr>
          <p:cNvSpPr>
            <a:spLocks noGrp="1"/>
          </p:cNvSpPr>
          <p:nvPr>
            <p:ph type="sldNum" sz="quarter" idx="5"/>
          </p:nvPr>
        </p:nvSpPr>
        <p:spPr/>
        <p:txBody>
          <a:bodyPr/>
          <a:lstStyle/>
          <a:p>
            <a:fld id="{8B57D50D-BAA9-464B-B391-243138E078D8}" type="slidenum">
              <a:rPr lang="en-US" smtClean="0"/>
              <a:t>8</a:t>
            </a:fld>
            <a:endParaRPr lang="en-US" dirty="0"/>
          </a:p>
        </p:txBody>
      </p:sp>
    </p:spTree>
    <p:extLst>
      <p:ext uri="{BB962C8B-B14F-4D97-AF65-F5344CB8AC3E}">
        <p14:creationId xmlns:p14="http://schemas.microsoft.com/office/powerpoint/2010/main" val="4213078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2D9A1-5259-1A1F-ABB9-746E3E971A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605BA-3539-5604-64AF-389C0054F4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716EF2-42F7-4D2B-C234-922619C37E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3B9E47-429D-0C97-307B-09C7FEF452EC}"/>
              </a:ext>
            </a:extLst>
          </p:cNvPr>
          <p:cNvSpPr>
            <a:spLocks noGrp="1"/>
          </p:cNvSpPr>
          <p:nvPr>
            <p:ph type="sldNum" sz="quarter" idx="5"/>
          </p:nvPr>
        </p:nvSpPr>
        <p:spPr/>
        <p:txBody>
          <a:bodyPr/>
          <a:lstStyle/>
          <a:p>
            <a:fld id="{8B57D50D-BAA9-464B-B391-243138E078D8}" type="slidenum">
              <a:rPr lang="en-US" smtClean="0"/>
              <a:t>9</a:t>
            </a:fld>
            <a:endParaRPr lang="en-US" dirty="0"/>
          </a:p>
        </p:txBody>
      </p:sp>
    </p:spTree>
    <p:extLst>
      <p:ext uri="{BB962C8B-B14F-4D97-AF65-F5344CB8AC3E}">
        <p14:creationId xmlns:p14="http://schemas.microsoft.com/office/powerpoint/2010/main" val="3867799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429764-E305-A48D-5244-9BCD20902244}"/>
              </a:ext>
              <a:ext uri="{C183D7F6-B498-43B3-948B-1728B52AA6E4}">
                <adec:decorative xmlns:adec="http://schemas.microsoft.com/office/drawing/2017/decorative" val="1"/>
              </a:ext>
            </a:extLst>
          </p:cNvPr>
          <p:cNvGrpSpPr/>
          <p:nvPr userDrawn="1"/>
        </p:nvGrpSpPr>
        <p:grpSpPr>
          <a:xfrm>
            <a:off x="0" y="0"/>
            <a:ext cx="12192000" cy="8286859"/>
            <a:chOff x="0" y="1"/>
            <a:chExt cx="12192000" cy="8286859"/>
          </a:xfrm>
        </p:grpSpPr>
        <p:sp>
          <p:nvSpPr>
            <p:cNvPr id="7" name="Freeform 13">
              <a:extLst>
                <a:ext uri="{FF2B5EF4-FFF2-40B4-BE49-F238E27FC236}">
                  <a16:creationId xmlns:a16="http://schemas.microsoft.com/office/drawing/2014/main" id="{45F65CE3-2411-E8E5-B72E-F5CBEC4DDC55}"/>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B6B51B3-AA6C-9C5E-7032-5AEA05D45908}"/>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 name="Freeform: Shape 13">
              <a:extLst>
                <a:ext uri="{FF2B5EF4-FFF2-40B4-BE49-F238E27FC236}">
                  <a16:creationId xmlns:a16="http://schemas.microsoft.com/office/drawing/2014/main" id="{4F28561D-5B3C-F08A-F7B5-48E6B74EAEBD}"/>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5">
              <a:extLst>
                <a:ext uri="{FF2B5EF4-FFF2-40B4-BE49-F238E27FC236}">
                  <a16:creationId xmlns:a16="http://schemas.microsoft.com/office/drawing/2014/main" id="{7BD7FF70-44B7-E753-26CD-E228B56C2517}"/>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DF9EE857-93B9-ACF6-2AB4-2A29C4B94776}"/>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Freeform: Shape 19">
              <a:extLst>
                <a:ext uri="{FF2B5EF4-FFF2-40B4-BE49-F238E27FC236}">
                  <a16:creationId xmlns:a16="http://schemas.microsoft.com/office/drawing/2014/main" id="{75030D84-5EEB-A095-3D43-0ED22BDB8406}"/>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6E6DE3E-6851-19AD-2E60-22F006238173}"/>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5184474" y="2949739"/>
            <a:ext cx="6261291" cy="2396686"/>
          </a:xfrm>
        </p:spPr>
        <p:txBody>
          <a:bodyPr anchor="b" anchorCtr="0">
            <a:noAutofit/>
          </a:bodyPr>
          <a:lstStyle>
            <a:lvl1pPr algn="r">
              <a:defRPr sz="44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9FE4C84-13A1-72EA-6541-7C8FDDEA71C0}"/>
              </a:ext>
              <a:ext uri="{C183D7F6-B498-43B3-948B-1728B52AA6E4}">
                <adec:decorative xmlns:adec="http://schemas.microsoft.com/office/drawing/2017/decorative" val="1"/>
              </a:ext>
            </a:extLst>
          </p:cNvPr>
          <p:cNvSpPr/>
          <p:nvPr userDrawn="1"/>
        </p:nvSpPr>
        <p:spPr>
          <a:xfrm>
            <a:off x="361563" y="5800859"/>
            <a:ext cx="692016" cy="69201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0468883-4E51-D3BD-E1C6-601ED9B6EF0E}"/>
              </a:ext>
              <a:ext uri="{C183D7F6-B498-43B3-948B-1728B52AA6E4}">
                <adec:decorative xmlns:adec="http://schemas.microsoft.com/office/drawing/2017/decorative" val="1"/>
              </a:ext>
            </a:extLst>
          </p:cNvPr>
          <p:cNvSpPr/>
          <p:nvPr userDrawn="1"/>
        </p:nvSpPr>
        <p:spPr>
          <a:xfrm rot="21438747" flipV="1">
            <a:off x="7967025" y="2530995"/>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9">
            <a:extLst>
              <a:ext uri="{FF2B5EF4-FFF2-40B4-BE49-F238E27FC236}">
                <a16:creationId xmlns:a16="http://schemas.microsoft.com/office/drawing/2014/main" id="{111AEF3F-9A86-45CE-4817-E3E6863DC09A}"/>
              </a:ext>
              <a:ext uri="{C183D7F6-B498-43B3-948B-1728B52AA6E4}">
                <adec:decorative xmlns:adec="http://schemas.microsoft.com/office/drawing/2017/decorative" val="1"/>
              </a:ext>
            </a:extLst>
          </p:cNvPr>
          <p:cNvSpPr/>
          <p:nvPr userDrawn="1"/>
        </p:nvSpPr>
        <p:spPr>
          <a:xfrm flipH="1">
            <a:off x="11764789" y="390570"/>
            <a:ext cx="437721" cy="797078"/>
          </a:xfrm>
          <a:custGeom>
            <a:avLst/>
            <a:gdLst>
              <a:gd name="connsiteX0" fmla="*/ 28069 w 437721"/>
              <a:gd name="connsiteY0" fmla="*/ 0 h 797078"/>
              <a:gd name="connsiteX1" fmla="*/ 437721 w 437721"/>
              <a:gd name="connsiteY1" fmla="*/ 398539 h 797078"/>
              <a:gd name="connsiteX2" fmla="*/ 28069 w 437721"/>
              <a:gd name="connsiteY2" fmla="*/ 797078 h 797078"/>
              <a:gd name="connsiteX3" fmla="*/ 0 w 437721"/>
              <a:gd name="connsiteY3" fmla="*/ 794325 h 797078"/>
              <a:gd name="connsiteX4" fmla="*/ 0 w 437721"/>
              <a:gd name="connsiteY4" fmla="*/ 2753 h 797078"/>
              <a:gd name="connsiteX5" fmla="*/ 28069 w 437721"/>
              <a:gd name="connsiteY5" fmla="*/ 0 h 79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721" h="797078">
                <a:moveTo>
                  <a:pt x="28069" y="0"/>
                </a:moveTo>
                <a:cubicBezTo>
                  <a:pt x="254314" y="0"/>
                  <a:pt x="437721" y="178432"/>
                  <a:pt x="437721" y="398539"/>
                </a:cubicBezTo>
                <a:cubicBezTo>
                  <a:pt x="437721" y="618646"/>
                  <a:pt x="254314" y="797078"/>
                  <a:pt x="28069" y="797078"/>
                </a:cubicBezTo>
                <a:lnTo>
                  <a:pt x="0" y="794325"/>
                </a:lnTo>
                <a:lnTo>
                  <a:pt x="0" y="2753"/>
                </a:lnTo>
                <a:lnTo>
                  <a:pt x="28069" y="0"/>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9" name="Content Placeholder 2">
            <a:extLst>
              <a:ext uri="{FF2B5EF4-FFF2-40B4-BE49-F238E27FC236}">
                <a16:creationId xmlns:a16="http://schemas.microsoft.com/office/drawing/2014/main" id="{F5A792C8-BB21-CDAF-668C-C1EFF45540C6}"/>
              </a:ext>
            </a:extLst>
          </p:cNvPr>
          <p:cNvSpPr>
            <a:spLocks noGrp="1"/>
          </p:cNvSpPr>
          <p:nvPr>
            <p:ph sz="half" idx="13" hasCustomPrompt="1"/>
          </p:nvPr>
        </p:nvSpPr>
        <p:spPr>
          <a:xfrm>
            <a:off x="838200" y="1825625"/>
            <a:ext cx="6934200" cy="4297680"/>
          </a:xfrm>
          <a:noFill/>
        </p:spPr>
        <p:txBody>
          <a:bodyPr vert="horz" lIns="91440" tIns="45720" rIns="91440" bIns="45720" rtlCol="0" anchor="t">
            <a:normAutofit/>
          </a:bodyPr>
          <a:lstStyle>
            <a:lvl1pPr marL="0" indent="0">
              <a:spcBef>
                <a:spcPts val="1000"/>
              </a:spcBef>
              <a:spcAft>
                <a:spcPts val="800"/>
              </a:spcAft>
              <a:buNone/>
              <a:defRPr sz="1800"/>
            </a:lvl1pPr>
            <a:lvl2pPr>
              <a:spcBef>
                <a:spcPts val="500"/>
              </a:spcBef>
              <a:spcAft>
                <a:spcPts val="800"/>
              </a:spcAft>
              <a:buClr>
                <a:schemeClr val="accent2"/>
              </a:buClr>
              <a:defRPr sz="1800"/>
            </a:lvl2pPr>
            <a:lvl3pPr>
              <a:spcBef>
                <a:spcPts val="1000"/>
              </a:spcBef>
              <a:buClr>
                <a:schemeClr val="accent2"/>
              </a:buClr>
              <a:defRPr sz="1800"/>
            </a:lvl3pPr>
            <a:lvl4pPr>
              <a:spcBef>
                <a:spcPts val="1000"/>
              </a:spcBef>
              <a:buClr>
                <a:schemeClr val="accent2"/>
              </a:buClr>
              <a:defRPr sz="1800"/>
            </a:lvl4pPr>
            <a:lvl5pPr>
              <a:spcBef>
                <a:spcPts val="1000"/>
              </a:spcBef>
              <a:buClr>
                <a:schemeClr val="accent2"/>
              </a:buCl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US" sz="1800" dirty="0">
              <a:latin typeface="Avenir Next LT Pro" panose="020B0504020202020204" pitchFamily="34" charset="77"/>
            </a:endParaRP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03029" y="1825625"/>
            <a:ext cx="3450771" cy="4297680"/>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10/25/2024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p>
            <a:r>
              <a:rPr lang="en-US" dirty="0"/>
              <a:t>Click to add title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10/25/2024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1825625"/>
            <a:ext cx="10515600" cy="4297680"/>
          </a:xfrm>
        </p:spPr>
        <p:txBody>
          <a:bodyPr>
            <a:normAutofit/>
          </a:bodyPr>
          <a:lstStyle>
            <a:lvl1pPr>
              <a:defRPr sz="2400"/>
            </a:lvl1pPr>
          </a:lstStyle>
          <a:p>
            <a:r>
              <a:rPr lang="en-US" dirty="0"/>
              <a:t>Click icon to add table</a:t>
            </a:r>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B7232D-F1A6-B6C3-3BBF-E834CC7CDC8E}"/>
              </a:ext>
              <a:ext uri="{C183D7F6-B498-43B3-948B-1728B52AA6E4}">
                <adec:decorative xmlns:adec="http://schemas.microsoft.com/office/drawing/2017/decorative" val="1"/>
              </a:ext>
            </a:extLst>
          </p:cNvPr>
          <p:cNvGrpSpPr/>
          <p:nvPr userDrawn="1"/>
        </p:nvGrpSpPr>
        <p:grpSpPr>
          <a:xfrm>
            <a:off x="0" y="0"/>
            <a:ext cx="5930138" cy="6858001"/>
            <a:chOff x="0" y="-1"/>
            <a:chExt cx="5930138" cy="6858001"/>
          </a:xfrm>
        </p:grpSpPr>
        <p:sp>
          <p:nvSpPr>
            <p:cNvPr id="8" name="Oval 7">
              <a:extLst>
                <a:ext uri="{FF2B5EF4-FFF2-40B4-BE49-F238E27FC236}">
                  <a16:creationId xmlns:a16="http://schemas.microsoft.com/office/drawing/2014/main" id="{0D306340-6BFD-FE3D-535B-B59C1C44EDDA}"/>
                </a:ext>
              </a:extLst>
            </p:cNvPr>
            <p:cNvSpPr/>
            <p:nvPr userDrawn="1"/>
          </p:nvSpPr>
          <p:spPr>
            <a:xfrm>
              <a:off x="383877" y="778462"/>
              <a:ext cx="5315035" cy="53150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1">
              <a:extLst>
                <a:ext uri="{FF2B5EF4-FFF2-40B4-BE49-F238E27FC236}">
                  <a16:creationId xmlns:a16="http://schemas.microsoft.com/office/drawing/2014/main" id="{338E6C4B-ABF3-8B7E-8DCF-A93F69C712B1}"/>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6F90F99F-B12A-E8F9-5A86-D76B201D6308}"/>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5">
              <a:extLst>
                <a:ext uri="{FF2B5EF4-FFF2-40B4-BE49-F238E27FC236}">
                  <a16:creationId xmlns:a16="http://schemas.microsoft.com/office/drawing/2014/main" id="{BFA99EFE-81BC-95EA-FA61-B7199AD98A74}"/>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7">
              <a:extLst>
                <a:ext uri="{FF2B5EF4-FFF2-40B4-BE49-F238E27FC236}">
                  <a16:creationId xmlns:a16="http://schemas.microsoft.com/office/drawing/2014/main" id="{DD9FC028-D877-28FE-C646-DBD85D932641}"/>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21">
              <a:extLst>
                <a:ext uri="{FF2B5EF4-FFF2-40B4-BE49-F238E27FC236}">
                  <a16:creationId xmlns:a16="http://schemas.microsoft.com/office/drawing/2014/main" id="{AA0AFFE9-F0C2-BDA0-BF87-9977706AB6A8}"/>
                </a:ext>
              </a:extLst>
            </p:cNvPr>
            <p:cNvSpPr/>
            <p:nvPr userDrawn="1"/>
          </p:nvSpPr>
          <p:spPr>
            <a:xfrm flipH="1">
              <a:off x="4364198"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383876" y="764502"/>
            <a:ext cx="5315035" cy="5328996"/>
          </a:xfrm>
        </p:spPr>
        <p:txBody>
          <a:bodyPr>
            <a:noAutofit/>
          </a:bodyPr>
          <a:lstStyle>
            <a:lvl1pPr algn="ctr">
              <a:defRPr sz="44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605455" y="755171"/>
            <a:ext cx="4619937" cy="5315035"/>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10/25/2024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E96D25F-53A2-6217-84B4-7EB874F0B372}"/>
              </a:ext>
              <a:ext uri="{C183D7F6-B498-43B3-948B-1728B52AA6E4}">
                <adec:decorative xmlns:adec="http://schemas.microsoft.com/office/drawing/2017/decorative" val="1"/>
              </a:ext>
            </a:extLst>
          </p:cNvPr>
          <p:cNvGrpSpPr/>
          <p:nvPr userDrawn="1"/>
        </p:nvGrpSpPr>
        <p:grpSpPr>
          <a:xfrm>
            <a:off x="489189" y="941148"/>
            <a:ext cx="11182430" cy="4797821"/>
            <a:chOff x="489189" y="941148"/>
            <a:chExt cx="11182430" cy="4797821"/>
          </a:xfrm>
        </p:grpSpPr>
        <p:sp>
          <p:nvSpPr>
            <p:cNvPr id="8" name="Oval 7">
              <a:extLst>
                <a:ext uri="{FF2B5EF4-FFF2-40B4-BE49-F238E27FC236}">
                  <a16:creationId xmlns:a16="http://schemas.microsoft.com/office/drawing/2014/main" id="{A50FA62D-C8AE-52B8-1712-6116756D1A83}"/>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1D2D6A01-57CF-3C0B-968C-E5A8FD352320}"/>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410BEFAA-C349-7DB1-1827-0FA48A430AD8}"/>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09957" y="1119031"/>
            <a:ext cx="4384736" cy="4619938"/>
          </a:xfrm>
        </p:spPr>
        <p:txBody>
          <a:bodyPr>
            <a:noAutofit/>
          </a:bodyPr>
          <a:lstStyle>
            <a:lvl1pPr algn="ctr">
              <a:defRPr>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801708" y="554942"/>
            <a:ext cx="5552091" cy="5768220"/>
          </a:xfrm>
        </p:spPr>
        <p:txBody>
          <a:bodyPr anchor="ctr" anchorCtr="0">
            <a:normAutofit/>
          </a:bodyPr>
          <a:lstStyle>
            <a:lvl1pPr marL="0" indent="0">
              <a:spcBef>
                <a:spcPts val="1000"/>
              </a:spcBef>
              <a:spcAft>
                <a:spcPts val="800"/>
              </a:spcAft>
              <a:buNone/>
              <a:defRPr sz="2400"/>
            </a:lvl1pPr>
            <a:lvl2pPr marL="800100" indent="-342900">
              <a:spcBef>
                <a:spcPts val="1000"/>
              </a:spcBef>
              <a:spcAft>
                <a:spcPts val="800"/>
              </a:spcAft>
              <a:buClr>
                <a:schemeClr val="accent2"/>
              </a:buClr>
              <a:buFont typeface="Arial" panose="020B0604020202020204" pitchFamily="34" charset="0"/>
              <a:buChar char="•"/>
              <a:defRPr sz="2000"/>
            </a:lvl2pPr>
            <a:lvl3pPr marL="1200150" indent="-285750">
              <a:spcBef>
                <a:spcPts val="1000"/>
              </a:spcBef>
              <a:spcAft>
                <a:spcPts val="800"/>
              </a:spcAft>
              <a:buClr>
                <a:schemeClr val="accent2"/>
              </a:buClr>
              <a:buFont typeface="Arial" panose="020B0604020202020204" pitchFamily="34" charset="0"/>
              <a:buChar char="•"/>
              <a:defRPr sz="1800"/>
            </a:lvl3pPr>
            <a:lvl4pPr marL="1657350" indent="-285750">
              <a:spcBef>
                <a:spcPts val="1000"/>
              </a:spcBef>
              <a:spcAft>
                <a:spcPts val="800"/>
              </a:spcAft>
              <a:buClr>
                <a:schemeClr val="accent2"/>
              </a:buClr>
              <a:buFont typeface="Arial" panose="020B0604020202020204" pitchFamily="34" charset="0"/>
              <a:buChar char="•"/>
              <a:defRPr sz="1600"/>
            </a:lvl4pPr>
            <a:lvl5pPr marL="2114550" indent="-285750">
              <a:spcBef>
                <a:spcPts val="1000"/>
              </a:spcBef>
              <a:spcAft>
                <a:spcPts val="800"/>
              </a:spcAft>
              <a:buClr>
                <a:schemeClr val="accent2"/>
              </a:buClr>
              <a:buFont typeface="Arial" panose="020B0604020202020204" pitchFamily="34" charset="0"/>
              <a:buChar char="•"/>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EF93C3C-09E9-6CD0-EF4B-6DE09539EE7A}"/>
              </a:ext>
            </a:extLst>
          </p:cNvPr>
          <p:cNvSpPr>
            <a:spLocks noGrp="1"/>
          </p:cNvSpPr>
          <p:nvPr>
            <p:ph type="pic" sz="quarter" idx="10" hasCustomPrompt="1"/>
          </p:nvPr>
        </p:nvSpPr>
        <p:spPr>
          <a:xfrm>
            <a:off x="0" y="0"/>
            <a:ext cx="12192000" cy="6858000"/>
          </a:xfrm>
          <a:custGeom>
            <a:avLst/>
            <a:gdLst>
              <a:gd name="connsiteX0" fmla="*/ 9011782 w 12192000"/>
              <a:gd name="connsiteY0" fmla="*/ 4817511 h 6858000"/>
              <a:gd name="connsiteX1" fmla="*/ 8937059 w 12192000"/>
              <a:gd name="connsiteY1" fmla="*/ 4972626 h 6858000"/>
              <a:gd name="connsiteX2" fmla="*/ 8588084 w 12192000"/>
              <a:gd name="connsiteY2" fmla="*/ 5489438 h 6858000"/>
              <a:gd name="connsiteX3" fmla="*/ 8565206 w 12192000"/>
              <a:gd name="connsiteY3" fmla="*/ 5514611 h 6858000"/>
              <a:gd name="connsiteX4" fmla="*/ 8569944 w 12192000"/>
              <a:gd name="connsiteY4" fmla="*/ 5520198 h 6858000"/>
              <a:gd name="connsiteX5" fmla="*/ 8878607 w 12192000"/>
              <a:gd name="connsiteY5" fmla="*/ 5644582 h 6858000"/>
              <a:gd name="connsiteX6" fmla="*/ 9315123 w 12192000"/>
              <a:gd name="connsiteY6" fmla="*/ 5219907 h 6858000"/>
              <a:gd name="connsiteX7" fmla="*/ 9048519 w 12192000"/>
              <a:gd name="connsiteY7" fmla="*/ 4828605 h 6858000"/>
              <a:gd name="connsiteX8" fmla="*/ 6096000 w 12192000"/>
              <a:gd name="connsiteY8" fmla="*/ 200625 h 6858000"/>
              <a:gd name="connsiteX9" fmla="*/ 2867625 w 12192000"/>
              <a:gd name="connsiteY9" fmla="*/ 3429000 h 6858000"/>
              <a:gd name="connsiteX10" fmla="*/ 6096000 w 12192000"/>
              <a:gd name="connsiteY10" fmla="*/ 6657375 h 6858000"/>
              <a:gd name="connsiteX11" fmla="*/ 9324375 w 12192000"/>
              <a:gd name="connsiteY11" fmla="*/ 3429000 h 6858000"/>
              <a:gd name="connsiteX12" fmla="*/ 6096000 w 12192000"/>
              <a:gd name="connsiteY12" fmla="*/ 200625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9011782" y="4817511"/>
                </a:moveTo>
                <a:lnTo>
                  <a:pt x="8937059" y="4972626"/>
                </a:lnTo>
                <a:cubicBezTo>
                  <a:pt x="8837255" y="5156349"/>
                  <a:pt x="8720206" y="5329344"/>
                  <a:pt x="8588084" y="5489438"/>
                </a:cubicBezTo>
                <a:lnTo>
                  <a:pt x="8565206" y="5514611"/>
                </a:lnTo>
                <a:lnTo>
                  <a:pt x="8569944" y="5520198"/>
                </a:lnTo>
                <a:cubicBezTo>
                  <a:pt x="8648938" y="5597049"/>
                  <a:pt x="8758066" y="5644582"/>
                  <a:pt x="8878607" y="5644582"/>
                </a:cubicBezTo>
                <a:cubicBezTo>
                  <a:pt x="9119688" y="5644582"/>
                  <a:pt x="9315123" y="5454449"/>
                  <a:pt x="9315123" y="5219907"/>
                </a:cubicBezTo>
                <a:cubicBezTo>
                  <a:pt x="9315123" y="5044001"/>
                  <a:pt x="9205191" y="4893074"/>
                  <a:pt x="9048519" y="4828605"/>
                </a:cubicBezTo>
                <a:close/>
                <a:moveTo>
                  <a:pt x="6096000" y="200625"/>
                </a:moveTo>
                <a:cubicBezTo>
                  <a:pt x="4313018" y="200625"/>
                  <a:pt x="2867625" y="1646018"/>
                  <a:pt x="2867625" y="3429000"/>
                </a:cubicBezTo>
                <a:cubicBezTo>
                  <a:pt x="2867625" y="5211982"/>
                  <a:pt x="4313018" y="6657375"/>
                  <a:pt x="6096000" y="6657375"/>
                </a:cubicBezTo>
                <a:cubicBezTo>
                  <a:pt x="7878982" y="6657375"/>
                  <a:pt x="9324375" y="5211982"/>
                  <a:pt x="9324375" y="3429000"/>
                </a:cubicBezTo>
                <a:cubicBezTo>
                  <a:pt x="9324375" y="1646018"/>
                  <a:pt x="7878982" y="200625"/>
                  <a:pt x="6096000" y="200625"/>
                </a:cubicBezTo>
                <a:close/>
                <a:moveTo>
                  <a:pt x="0" y="0"/>
                </a:moveTo>
                <a:lnTo>
                  <a:pt x="12192000" y="0"/>
                </a:lnTo>
                <a:lnTo>
                  <a:pt x="12192000" y="6858000"/>
                </a:lnTo>
                <a:lnTo>
                  <a:pt x="0" y="6858000"/>
                </a:lnTo>
                <a:close/>
              </a:path>
            </a:pathLst>
          </a:custGeom>
          <a:solidFill>
            <a:schemeClr val="tx1"/>
          </a:solidFill>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 name="Arc 2">
            <a:extLst>
              <a:ext uri="{FF2B5EF4-FFF2-40B4-BE49-F238E27FC236}">
                <a16:creationId xmlns:a16="http://schemas.microsoft.com/office/drawing/2014/main" id="{D5C3C4BD-DFDB-76B4-17CA-7DA4D1729FA1}"/>
              </a:ext>
              <a:ext uri="{C183D7F6-B498-43B3-948B-1728B52AA6E4}">
                <adec:decorative xmlns:adec="http://schemas.microsoft.com/office/drawing/2017/decorative" val="1"/>
              </a:ext>
            </a:extLst>
          </p:cNvPr>
          <p:cNvSpPr/>
          <p:nvPr userDrawn="1"/>
        </p:nvSpPr>
        <p:spPr>
          <a:xfrm rot="9366740" flipV="1">
            <a:off x="2557952" y="-89828"/>
            <a:ext cx="7173200" cy="7173200"/>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2B04B61C-6467-D51D-0AF4-5C7D05F36CB5}"/>
              </a:ext>
            </a:extLst>
          </p:cNvPr>
          <p:cNvSpPr>
            <a:spLocks noGrp="1"/>
          </p:cNvSpPr>
          <p:nvPr>
            <p:ph type="title" hasCustomPrompt="1"/>
          </p:nvPr>
        </p:nvSpPr>
        <p:spPr>
          <a:xfrm>
            <a:off x="2868168" y="923544"/>
            <a:ext cx="6455664" cy="5010912"/>
          </a:xfrm>
          <a:prstGeom prst="rect">
            <a:avLst/>
          </a:prstGeom>
          <a:noFill/>
        </p:spPr>
        <p:txBody>
          <a:bodyPr lIns="0" rIns="0">
            <a:normAutofit/>
          </a:bodyPr>
          <a:lstStyle>
            <a:lvl1pPr algn="ctr">
              <a:defRPr sz="6000"/>
            </a:lvl1pPr>
          </a:lstStyle>
          <a:p>
            <a:r>
              <a:rPr lang="en-US" dirty="0"/>
              <a:t>Click to add title</a:t>
            </a:r>
          </a:p>
        </p:txBody>
      </p:sp>
      <p:sp>
        <p:nvSpPr>
          <p:cNvPr id="4" name="Freeform: Shape 3">
            <a:extLst>
              <a:ext uri="{FF2B5EF4-FFF2-40B4-BE49-F238E27FC236}">
                <a16:creationId xmlns:a16="http://schemas.microsoft.com/office/drawing/2014/main" id="{47A19F4B-D154-3EB2-F86A-9A63283A3EA6}"/>
              </a:ext>
              <a:ext uri="{C183D7F6-B498-43B3-948B-1728B52AA6E4}">
                <adec:decorative xmlns:adec="http://schemas.microsoft.com/office/drawing/2017/decorative" val="1"/>
              </a:ext>
            </a:extLst>
          </p:cNvPr>
          <p:cNvSpPr>
            <a:spLocks/>
          </p:cNvSpPr>
          <p:nvPr userDrawn="1"/>
        </p:nvSpPr>
        <p:spPr>
          <a:xfrm>
            <a:off x="8565206" y="4817511"/>
            <a:ext cx="749917" cy="827071"/>
          </a:xfrm>
          <a:custGeom>
            <a:avLst/>
            <a:gdLst>
              <a:gd name="connsiteX0" fmla="*/ 446576 w 749917"/>
              <a:gd name="connsiteY0" fmla="*/ 0 h 827071"/>
              <a:gd name="connsiteX1" fmla="*/ 483313 w 749917"/>
              <a:gd name="connsiteY1" fmla="*/ 11094 h 827071"/>
              <a:gd name="connsiteX2" fmla="*/ 749917 w 749917"/>
              <a:gd name="connsiteY2" fmla="*/ 402396 h 827071"/>
              <a:gd name="connsiteX3" fmla="*/ 313401 w 749917"/>
              <a:gd name="connsiteY3" fmla="*/ 827071 h 827071"/>
              <a:gd name="connsiteX4" fmla="*/ 4738 w 749917"/>
              <a:gd name="connsiteY4" fmla="*/ 702687 h 827071"/>
              <a:gd name="connsiteX5" fmla="*/ 0 w 749917"/>
              <a:gd name="connsiteY5" fmla="*/ 697100 h 827071"/>
              <a:gd name="connsiteX6" fmla="*/ 22878 w 749917"/>
              <a:gd name="connsiteY6" fmla="*/ 671927 h 827071"/>
              <a:gd name="connsiteX7" fmla="*/ 371853 w 749917"/>
              <a:gd name="connsiteY7" fmla="*/ 155115 h 827071"/>
              <a:gd name="connsiteX8" fmla="*/ 446576 w 749917"/>
              <a:gd name="connsiteY8" fmla="*/ 0 h 82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917" h="827071">
                <a:moveTo>
                  <a:pt x="446576" y="0"/>
                </a:moveTo>
                <a:lnTo>
                  <a:pt x="483313" y="11094"/>
                </a:lnTo>
                <a:cubicBezTo>
                  <a:pt x="639985" y="75563"/>
                  <a:pt x="749917" y="226490"/>
                  <a:pt x="749917" y="402396"/>
                </a:cubicBezTo>
                <a:cubicBezTo>
                  <a:pt x="749917" y="636938"/>
                  <a:pt x="554482" y="827071"/>
                  <a:pt x="313401" y="827071"/>
                </a:cubicBezTo>
                <a:cubicBezTo>
                  <a:pt x="192860" y="827071"/>
                  <a:pt x="83732" y="779538"/>
                  <a:pt x="4738" y="702687"/>
                </a:cubicBezTo>
                <a:lnTo>
                  <a:pt x="0" y="697100"/>
                </a:lnTo>
                <a:lnTo>
                  <a:pt x="22878" y="671927"/>
                </a:lnTo>
                <a:cubicBezTo>
                  <a:pt x="155000" y="511833"/>
                  <a:pt x="272049" y="338838"/>
                  <a:pt x="371853" y="155115"/>
                </a:cubicBezTo>
                <a:lnTo>
                  <a:pt x="4465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304803"/>
            <a:ext cx="10515600" cy="1472974"/>
          </a:xfrm>
        </p:spPr>
        <p:txBody>
          <a:bodyPr anchor="ctr" anchorCtr="0">
            <a:noAutofit/>
          </a:bodyPr>
          <a:lstStyle/>
          <a:p>
            <a:r>
              <a:rPr lang="en-US" dirty="0"/>
              <a:t>Click to add title</a:t>
            </a:r>
          </a:p>
        </p:txBody>
      </p:sp>
      <p:sp>
        <p:nvSpPr>
          <p:cNvPr id="13" name="Content Placeholder 12">
            <a:extLst>
              <a:ext uri="{FF2B5EF4-FFF2-40B4-BE49-F238E27FC236}">
                <a16:creationId xmlns:a16="http://schemas.microsoft.com/office/drawing/2014/main" id="{E3FB7D8D-37C3-E089-EC02-FB49A13CBE1D}"/>
              </a:ext>
            </a:extLst>
          </p:cNvPr>
          <p:cNvSpPr>
            <a:spLocks noGrp="1"/>
          </p:cNvSpPr>
          <p:nvPr>
            <p:ph sz="quarter" idx="13" hasCustomPrompt="1"/>
          </p:nvPr>
        </p:nvSpPr>
        <p:spPr>
          <a:xfrm>
            <a:off x="838200" y="1838099"/>
            <a:ext cx="8012113" cy="4284889"/>
          </a:xfrm>
        </p:spPr>
        <p:txBody>
          <a:bodyPr>
            <a:normAutofit/>
          </a:bodyPr>
          <a:lstStyle>
            <a:lvl1pPr>
              <a:lnSpc>
                <a:spcPct val="90000"/>
              </a:lnSpc>
              <a:spcBef>
                <a:spcPts val="1000"/>
              </a:spcBef>
              <a:spcAft>
                <a:spcPts val="800"/>
              </a:spcAft>
              <a:buClr>
                <a:schemeClr val="accent2"/>
              </a:buClr>
              <a:defRPr sz="1800"/>
            </a:lvl1pPr>
            <a:lvl2pPr>
              <a:lnSpc>
                <a:spcPct val="90000"/>
              </a:lnSpc>
              <a:spcBef>
                <a:spcPts val="1000"/>
              </a:spcBef>
              <a:spcAft>
                <a:spcPts val="800"/>
              </a:spcAft>
              <a:buClr>
                <a:schemeClr val="accent2"/>
              </a:buClr>
              <a:defRPr sz="1600"/>
            </a:lvl2pPr>
            <a:lvl3pPr>
              <a:lnSpc>
                <a:spcPct val="90000"/>
              </a:lnSpc>
              <a:spcBef>
                <a:spcPts val="1000"/>
              </a:spcBef>
              <a:spcAft>
                <a:spcPts val="800"/>
              </a:spcAft>
              <a:buClr>
                <a:schemeClr val="accent2"/>
              </a:buClr>
              <a:defRPr sz="1400"/>
            </a:lvl3pPr>
            <a:lvl4pPr>
              <a:lnSpc>
                <a:spcPct val="90000"/>
              </a:lnSpc>
              <a:spcBef>
                <a:spcPts val="1000"/>
              </a:spcBef>
              <a:spcAft>
                <a:spcPts val="800"/>
              </a:spcAft>
              <a:buClr>
                <a:schemeClr val="accent2"/>
              </a:buClr>
              <a:defRPr sz="1200"/>
            </a:lvl4pPr>
            <a:lvl5pPr>
              <a:lnSpc>
                <a:spcPct val="90000"/>
              </a:lnSpc>
              <a:spcBef>
                <a:spcPts val="1000"/>
              </a:spcBef>
              <a:spcAft>
                <a:spcPts val="800"/>
              </a:spcAft>
              <a:buClr>
                <a:schemeClr val="accent2"/>
              </a:buCl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10/25/2024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7" name="Freeform: Shape 14">
            <a:extLst>
              <a:ext uri="{FF2B5EF4-FFF2-40B4-BE49-F238E27FC236}">
                <a16:creationId xmlns:a16="http://schemas.microsoft.com/office/drawing/2014/main" id="{438B6FA2-AF11-618E-2B1A-38BF083DF340}"/>
              </a:ext>
              <a:ext uri="{C183D7F6-B498-43B3-948B-1728B52AA6E4}">
                <adec:decorative xmlns:adec="http://schemas.microsoft.com/office/drawing/2017/decorative" val="1"/>
              </a:ext>
            </a:extLst>
          </p:cNvPr>
          <p:cNvSpPr/>
          <p:nvPr userDrawn="1"/>
        </p:nvSpPr>
        <p:spPr>
          <a:xfrm rot="16200000">
            <a:off x="-381048" y="5144407"/>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13">
            <a:extLst>
              <a:ext uri="{FF2B5EF4-FFF2-40B4-BE49-F238E27FC236}">
                <a16:creationId xmlns:a16="http://schemas.microsoft.com/office/drawing/2014/main" id="{A269A8D8-A4AE-CEFF-E928-7DB1CFB3E401}"/>
              </a:ext>
              <a:ext uri="{C183D7F6-B498-43B3-948B-1728B52AA6E4}">
                <adec:decorative xmlns:adec="http://schemas.microsoft.com/office/drawing/2017/decorative" val="1"/>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Shape 19">
            <a:extLst>
              <a:ext uri="{FF2B5EF4-FFF2-40B4-BE49-F238E27FC236}">
                <a16:creationId xmlns:a16="http://schemas.microsoft.com/office/drawing/2014/main" id="{15418837-E689-97BE-9FAD-FEDBD599EBAD}"/>
              </a:ext>
              <a:ext uri="{C183D7F6-B498-43B3-948B-1728B52AA6E4}">
                <adec:decorative xmlns:adec="http://schemas.microsoft.com/office/drawing/2017/decorative" val="1"/>
              </a:ext>
            </a:extLst>
          </p:cNvPr>
          <p:cNvSpPr/>
          <p:nvPr userDrawn="1"/>
        </p:nvSpPr>
        <p:spPr>
          <a:xfrm rot="10800000" flipH="1">
            <a:off x="11109434" y="3527042"/>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DF76A42-387B-8D66-1214-D40462070066}"/>
              </a:ext>
              <a:ext uri="{C183D7F6-B498-43B3-948B-1728B52AA6E4}">
                <adec:decorative xmlns:adec="http://schemas.microsoft.com/office/drawing/2017/decorative" val="1"/>
              </a:ext>
            </a:extLst>
          </p:cNvPr>
          <p:cNvSpPr/>
          <p:nvPr userDrawn="1"/>
        </p:nvSpPr>
        <p:spPr>
          <a:xfrm>
            <a:off x="7940621" y="704193"/>
            <a:ext cx="2296455" cy="22964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D2ACE818-46EF-547E-9315-A849483036BF}"/>
              </a:ext>
              <a:ext uri="{C183D7F6-B498-43B3-948B-1728B52AA6E4}">
                <adec:decorative xmlns:adec="http://schemas.microsoft.com/office/drawing/2017/decorative" val="1"/>
              </a:ext>
            </a:extLst>
          </p:cNvPr>
          <p:cNvGrpSpPr/>
          <p:nvPr userDrawn="1"/>
        </p:nvGrpSpPr>
        <p:grpSpPr>
          <a:xfrm>
            <a:off x="577652" y="0"/>
            <a:ext cx="8798419" cy="6816262"/>
            <a:chOff x="577652" y="-28502"/>
            <a:chExt cx="8798419" cy="6816262"/>
          </a:xfrm>
        </p:grpSpPr>
        <p:sp>
          <p:nvSpPr>
            <p:cNvPr id="9" name="Oval 8">
              <a:extLst>
                <a:ext uri="{FF2B5EF4-FFF2-40B4-BE49-F238E27FC236}">
                  <a16:creationId xmlns:a16="http://schemas.microsoft.com/office/drawing/2014/main" id="{E9644D21-8793-9A96-F305-5D20EE342B26}"/>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DF8D7AEF-C845-09F0-F31C-20B32BBA1EBA}"/>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F9D44CB-887B-C74D-3E96-5607E84DAEFF}"/>
                </a:ext>
              </a:extLst>
            </p:cNvPr>
            <p:cNvSpPr/>
            <p:nvPr userDrawn="1"/>
          </p:nvSpPr>
          <p:spPr>
            <a:xfrm>
              <a:off x="577652" y="1085116"/>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9">
            <a:extLst>
              <a:ext uri="{FF2B5EF4-FFF2-40B4-BE49-F238E27FC236}">
                <a16:creationId xmlns:a16="http://schemas.microsoft.com/office/drawing/2014/main" id="{87D193F4-2337-0048-1BE7-C9A8154191F9}"/>
              </a:ext>
              <a:ext uri="{C183D7F6-B498-43B3-948B-1728B52AA6E4}">
                <adec:decorative xmlns:adec="http://schemas.microsoft.com/office/drawing/2017/decorative" val="1"/>
              </a:ext>
            </a:extLst>
          </p:cNvPr>
          <p:cNvSpPr/>
          <p:nvPr userDrawn="1"/>
        </p:nvSpPr>
        <p:spPr>
          <a:xfrm rot="16200000" flipH="1">
            <a:off x="936118" y="5508455"/>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45EE4510-BCBA-C39A-BEF1-A391A3304F88}"/>
              </a:ext>
              <a:ext uri="{C183D7F6-B498-43B3-948B-1728B52AA6E4}">
                <adec:decorative xmlns:adec="http://schemas.microsoft.com/office/drawing/2017/decorative" val="1"/>
              </a:ext>
            </a:extLst>
          </p:cNvPr>
          <p:cNvCxnSpPr>
            <a:cxnSpLocks/>
          </p:cNvCxnSpPr>
          <p:nvPr userDrawn="1"/>
        </p:nvCxnSpPr>
        <p:spPr>
          <a:xfrm>
            <a:off x="11494655" y="5270490"/>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2815929" y="1349825"/>
            <a:ext cx="6560142" cy="3063149"/>
          </a:xfrm>
        </p:spPr>
        <p:txBody>
          <a:bodyPr anchor="ctr">
            <a:noAutofit/>
          </a:bodyP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815929" y="4412973"/>
            <a:ext cx="6560142" cy="1935571"/>
          </a:xfrm>
        </p:spPr>
        <p:txBody>
          <a:bodyPr>
            <a:no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10/25/2024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4915163"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5FB01ADF-164A-96FB-0129-C2A0F0ED0A85}"/>
              </a:ext>
            </a:extLst>
          </p:cNvPr>
          <p:cNvSpPr>
            <a:spLocks noGrp="1"/>
          </p:cNvSpPr>
          <p:nvPr>
            <p:ph sz="half" idx="15" hasCustomPrompt="1"/>
          </p:nvPr>
        </p:nvSpPr>
        <p:spPr>
          <a:xfrm>
            <a:off x="6147896" y="1816916"/>
            <a:ext cx="5212080" cy="4297680"/>
          </a:xfrm>
        </p:spPr>
        <p:txBody>
          <a:bodyPr>
            <a:normAutofit/>
          </a:bodyPr>
          <a:lstStyle>
            <a:lvl1pPr marL="0" indent="0">
              <a:spcBef>
                <a:spcPts val="1000"/>
              </a:spcBef>
              <a:spcAft>
                <a:spcPts val="800"/>
              </a:spcAft>
              <a:buNone/>
              <a:defRPr sz="2000"/>
            </a:lvl1pPr>
            <a:lvl2pPr marL="228600" indent="-228600">
              <a:spcBef>
                <a:spcPts val="1000"/>
              </a:spcBef>
              <a:spcAft>
                <a:spcPts val="800"/>
              </a:spcAft>
              <a:buClr>
                <a:schemeClr val="accent2"/>
              </a:buClr>
              <a:buFont typeface="Arial" panose="020B0604020202020204" pitchFamily="34" charset="0"/>
              <a:buChar char="•"/>
              <a:defRPr sz="2000"/>
            </a:lvl2pPr>
            <a:lvl3pPr marL="594360" indent="-228600">
              <a:spcBef>
                <a:spcPts val="1000"/>
              </a:spcBef>
              <a:spcAft>
                <a:spcPts val="800"/>
              </a:spcAft>
              <a:buClr>
                <a:schemeClr val="accent2"/>
              </a:buClr>
              <a:buFont typeface="Arial" panose="020B0604020202020204" pitchFamily="34" charset="0"/>
              <a:buChar char="•"/>
              <a:defRPr sz="2000"/>
            </a:lvl3pPr>
            <a:lvl4pPr marL="868680" indent="-228600">
              <a:spcBef>
                <a:spcPts val="1000"/>
              </a:spcBef>
              <a:spcAft>
                <a:spcPts val="800"/>
              </a:spcAft>
              <a:buClr>
                <a:schemeClr val="accent2"/>
              </a:buClr>
              <a:buFont typeface="Arial" panose="020B0604020202020204" pitchFamily="34" charset="0"/>
              <a:buChar char="•"/>
              <a:defRPr sz="2000"/>
            </a:lvl4pPr>
            <a:lvl5pPr marL="1143000" indent="-228600">
              <a:spcBef>
                <a:spcPts val="1000"/>
              </a:spcBef>
              <a:spcAft>
                <a:spcPts val="800"/>
              </a:spcAft>
              <a:buClr>
                <a:schemeClr val="accent2"/>
              </a:buClr>
              <a:buFont typeface="Arial" panose="020B0604020202020204" pitchFamily="34" charset="0"/>
              <a:buChar char="•"/>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a:extLst>
              <a:ext uri="{FF2B5EF4-FFF2-40B4-BE49-F238E27FC236}">
                <a16:creationId xmlns:a16="http://schemas.microsoft.com/office/drawing/2014/main" id="{C263F0DD-A38B-64B8-7412-087B487E6D47}"/>
              </a:ext>
              <a:ext uri="{C183D7F6-B498-43B3-948B-1728B52AA6E4}">
                <adec:decorative xmlns:adec="http://schemas.microsoft.com/office/drawing/2017/decorative" val="1"/>
              </a:ext>
            </a:extLst>
          </p:cNvPr>
          <p:cNvGrpSpPr/>
          <p:nvPr userDrawn="1"/>
        </p:nvGrpSpPr>
        <p:grpSpPr>
          <a:xfrm>
            <a:off x="123536" y="2"/>
            <a:ext cx="12068464" cy="6857998"/>
            <a:chOff x="123536" y="2"/>
            <a:chExt cx="12068464" cy="6857998"/>
          </a:xfrm>
        </p:grpSpPr>
        <p:sp>
          <p:nvSpPr>
            <p:cNvPr id="12" name="Freeform: Shape 9">
              <a:extLst>
                <a:ext uri="{FF2B5EF4-FFF2-40B4-BE49-F238E27FC236}">
                  <a16:creationId xmlns:a16="http://schemas.microsoft.com/office/drawing/2014/main" id="{44CE2FB7-A856-E3C3-9798-73AAFB7901B8}"/>
                </a:ext>
              </a:extLst>
            </p:cNvPr>
            <p:cNvSpPr/>
            <p:nvPr userDrawn="1"/>
          </p:nvSpPr>
          <p:spPr>
            <a:xfrm>
              <a:off x="5671336"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0">
              <a:extLst>
                <a:ext uri="{FF2B5EF4-FFF2-40B4-BE49-F238E27FC236}">
                  <a16:creationId xmlns:a16="http://schemas.microsoft.com/office/drawing/2014/main" id="{47ED62E5-894A-A8F9-A6DC-4A5C147CDE78}"/>
                </a:ext>
              </a:extLst>
            </p:cNvPr>
            <p:cNvSpPr/>
            <p:nvPr userDrawn="1"/>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Shape 11">
              <a:extLst>
                <a:ext uri="{FF2B5EF4-FFF2-40B4-BE49-F238E27FC236}">
                  <a16:creationId xmlns:a16="http://schemas.microsoft.com/office/drawing/2014/main" id="{5C181CD4-C69B-2826-AF23-060D677248A9}"/>
                </a:ext>
              </a:extLst>
            </p:cNvPr>
            <p:cNvSpPr/>
            <p:nvPr userDrawn="1"/>
          </p:nvSpPr>
          <p:spPr>
            <a:xfrm rot="5400000">
              <a:off x="11328915" y="3872201"/>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10/25/2024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p>
            <a:r>
              <a:rPr lang="en-US" dirty="0"/>
              <a:t>Click to add title</a:t>
            </a:r>
          </a:p>
        </p:txBody>
      </p:sp>
      <p:sp>
        <p:nvSpPr>
          <p:cNvPr id="11" name="Content Placeholder 2">
            <a:extLst>
              <a:ext uri="{FF2B5EF4-FFF2-40B4-BE49-F238E27FC236}">
                <a16:creationId xmlns:a16="http://schemas.microsoft.com/office/drawing/2014/main" id="{60538251-2B75-FA20-0F29-FB58583E6125}"/>
              </a:ext>
            </a:extLst>
          </p:cNvPr>
          <p:cNvSpPr>
            <a:spLocks noGrp="1"/>
          </p:cNvSpPr>
          <p:nvPr>
            <p:ph sz="half" idx="1" hasCustomPrompt="1"/>
          </p:nvPr>
        </p:nvSpPr>
        <p:spPr>
          <a:xfrm>
            <a:off x="838201" y="1825625"/>
            <a:ext cx="3108958" cy="4297680"/>
          </a:xfrm>
        </p:spPr>
        <p:txBody>
          <a:bodyPr>
            <a:normAutofit/>
          </a:bodyPr>
          <a:lstStyle>
            <a:lvl1pPr marL="228600" indent="-228600">
              <a:spcBef>
                <a:spcPts val="1000"/>
              </a:spcBef>
              <a:spcAft>
                <a:spcPts val="800"/>
              </a:spcAft>
              <a:buClr>
                <a:schemeClr val="accent2"/>
              </a:buClr>
              <a:buFont typeface="Arial" panose="020B0604020202020204" pitchFamily="34" charset="0"/>
              <a:buChar char="•"/>
              <a:defRPr sz="1800"/>
            </a:lvl1pPr>
            <a:lvl2pPr marL="285750" indent="-285750">
              <a:spcBef>
                <a:spcPts val="1000"/>
              </a:spcBef>
              <a:spcAft>
                <a:spcPts val="800"/>
              </a:spcAft>
              <a:buClr>
                <a:schemeClr val="accent2"/>
              </a:buClr>
              <a:buFont typeface="Arial" panose="020B0604020202020204" pitchFamily="34" charset="0"/>
              <a:buChar char="•"/>
              <a:defRPr sz="1800"/>
            </a:lvl2pPr>
            <a:lvl3pPr marL="651510" indent="-285750">
              <a:spcBef>
                <a:spcPts val="1000"/>
              </a:spcBef>
              <a:spcAft>
                <a:spcPts val="800"/>
              </a:spcAft>
              <a:buClr>
                <a:schemeClr val="accent2"/>
              </a:buClr>
              <a:buFont typeface="Arial" panose="020B0604020202020204" pitchFamily="34" charset="0"/>
              <a:buChar char="•"/>
              <a:defRPr sz="1800"/>
            </a:lvl3pPr>
            <a:lvl4pPr marL="925830" indent="-285750">
              <a:spcBef>
                <a:spcPts val="1000"/>
              </a:spcBef>
              <a:spcAft>
                <a:spcPts val="800"/>
              </a:spcAft>
              <a:buClr>
                <a:schemeClr val="accent2"/>
              </a:buClr>
              <a:buFont typeface="Arial" panose="020B0604020202020204" pitchFamily="34" charset="0"/>
              <a:buChar char="•"/>
              <a:defRPr sz="1800"/>
            </a:lvl4pPr>
            <a:lvl5pPr marL="1200150" indent="-285750">
              <a:spcBef>
                <a:spcPts val="1000"/>
              </a:spcBef>
              <a:spcAft>
                <a:spcPts val="800"/>
              </a:spcAft>
              <a:buClr>
                <a:schemeClr val="accent2"/>
              </a:buClr>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A06C49DD-8C29-93EA-04F4-22F84080DF5C}"/>
              </a:ext>
            </a:extLst>
          </p:cNvPr>
          <p:cNvSpPr>
            <a:spLocks noGrp="1"/>
          </p:cNvSpPr>
          <p:nvPr>
            <p:ph sz="half" idx="15" hasCustomPrompt="1"/>
          </p:nvPr>
        </p:nvSpPr>
        <p:spPr>
          <a:xfrm>
            <a:off x="4661820" y="1816916"/>
            <a:ext cx="6698156" cy="4297680"/>
          </a:xfrm>
        </p:spPr>
        <p:txBody>
          <a:bodyPr>
            <a:normAutofit/>
          </a:bodyPr>
          <a:lstStyle>
            <a:lvl1pPr marL="0" indent="0">
              <a:spcBef>
                <a:spcPts val="1000"/>
              </a:spcBef>
              <a:spcAft>
                <a:spcPts val="800"/>
              </a:spcAft>
              <a:buNone/>
              <a:defRPr sz="1800"/>
            </a:lvl1pPr>
            <a:lvl2pPr marL="228600" indent="-228600">
              <a:spcBef>
                <a:spcPts val="1000"/>
              </a:spcBef>
              <a:spcAft>
                <a:spcPts val="800"/>
              </a:spcAft>
              <a:buClr>
                <a:schemeClr val="accent2"/>
              </a:buClr>
              <a:buFont typeface="Arial" panose="020B0604020202020204" pitchFamily="34" charset="0"/>
              <a:buChar char="•"/>
              <a:defRPr sz="1800"/>
            </a:lvl2pPr>
            <a:lvl3pPr marL="594360" indent="-228600">
              <a:spcBef>
                <a:spcPts val="1000"/>
              </a:spcBef>
              <a:spcAft>
                <a:spcPts val="800"/>
              </a:spcAft>
              <a:buClr>
                <a:schemeClr val="accent2"/>
              </a:buClr>
              <a:buFont typeface="Arial" panose="020B0604020202020204" pitchFamily="34" charset="0"/>
              <a:buChar char="•"/>
              <a:defRPr sz="1800"/>
            </a:lvl3pPr>
            <a:lvl4pPr marL="868680" indent="-228600">
              <a:spcBef>
                <a:spcPts val="1000"/>
              </a:spcBef>
              <a:spcAft>
                <a:spcPts val="800"/>
              </a:spcAft>
              <a:buClr>
                <a:schemeClr val="accent2"/>
              </a:buClr>
              <a:buFont typeface="Arial" panose="020B0604020202020204" pitchFamily="34" charset="0"/>
              <a:buChar char="•"/>
              <a:defRPr sz="1800"/>
            </a:lvl4pPr>
            <a:lvl5pPr marL="1143000" indent="-228600">
              <a:spcBef>
                <a:spcPts val="1000"/>
              </a:spcBef>
              <a:spcAft>
                <a:spcPts val="800"/>
              </a:spcAft>
              <a:buClr>
                <a:schemeClr val="accent2"/>
              </a:buClr>
              <a:buFont typeface="Arial" panose="020B0604020202020204" pitchFamily="34" charset="0"/>
              <a:buChar char="•"/>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10/25/2024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Freeform: Shape 11">
            <a:extLst>
              <a:ext uri="{FF2B5EF4-FFF2-40B4-BE49-F238E27FC236}">
                <a16:creationId xmlns:a16="http://schemas.microsoft.com/office/drawing/2014/main" id="{1E75594D-82D2-74F6-56EC-46FCD28CBE68}"/>
              </a:ext>
              <a:ext uri="{C183D7F6-B498-43B3-948B-1728B52AA6E4}">
                <adec:decorative xmlns:adec="http://schemas.microsoft.com/office/drawing/2017/decorative" val="1"/>
              </a:ext>
            </a:extLst>
          </p:cNvPr>
          <p:cNvSpPr/>
          <p:nvPr userDrawn="1"/>
        </p:nvSpPr>
        <p:spPr>
          <a:xfrm>
            <a:off x="9994966" y="0"/>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3">
            <a:extLst>
              <a:ext uri="{FF2B5EF4-FFF2-40B4-BE49-F238E27FC236}">
                <a16:creationId xmlns:a16="http://schemas.microsoft.com/office/drawing/2014/main" id="{FF4E0F5B-0892-2688-EFD3-284369DA50CD}"/>
              </a:ext>
              <a:ext uri="{C183D7F6-B498-43B3-948B-1728B52AA6E4}">
                <adec:decorative xmlns:adec="http://schemas.microsoft.com/office/drawing/2017/decorative" val="1"/>
              </a:ext>
            </a:extLst>
          </p:cNvPr>
          <p:cNvSpPr/>
          <p:nvPr userDrawn="1"/>
        </p:nvSpPr>
        <p:spPr>
          <a:xfrm rot="10800000">
            <a:off x="8097530" y="5590215"/>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71D8715A-3067-732D-C410-868C7CCCF750}"/>
              </a:ext>
              <a:ext uri="{C183D7F6-B498-43B3-948B-1728B52AA6E4}">
                <adec:decorative xmlns:adec="http://schemas.microsoft.com/office/drawing/2017/decorative" val="1"/>
              </a:ext>
            </a:extLst>
          </p:cNvPr>
          <p:cNvCxnSpPr>
            <a:cxnSpLocks/>
          </p:cNvCxnSpPr>
          <p:nvPr userDrawn="1"/>
        </p:nvCxnSpPr>
        <p:spPr>
          <a:xfrm rot="16200000">
            <a:off x="982378" y="551212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807BCF9-2F5B-200E-2E6C-E177DB56ECB0}"/>
              </a:ext>
              <a:ext uri="{C183D7F6-B498-43B3-948B-1728B52AA6E4}">
                <adec:decorative xmlns:adec="http://schemas.microsoft.com/office/drawing/2017/decorative" val="1"/>
              </a:ext>
            </a:extLst>
          </p:cNvPr>
          <p:cNvGrpSpPr/>
          <p:nvPr userDrawn="1"/>
        </p:nvGrpSpPr>
        <p:grpSpPr>
          <a:xfrm>
            <a:off x="0" y="7458"/>
            <a:ext cx="7083733" cy="6182202"/>
            <a:chOff x="0" y="7460"/>
            <a:chExt cx="7083733" cy="6182202"/>
          </a:xfrm>
        </p:grpSpPr>
        <p:sp>
          <p:nvSpPr>
            <p:cNvPr id="9" name="Freeform: Shape 14">
              <a:extLst>
                <a:ext uri="{FF2B5EF4-FFF2-40B4-BE49-F238E27FC236}">
                  <a16:creationId xmlns:a16="http://schemas.microsoft.com/office/drawing/2014/main" id="{7A624B2B-50FD-9351-987F-2E5A5472CAB6}"/>
                </a:ext>
              </a:extLst>
            </p:cNvPr>
            <p:cNvSpPr/>
            <p:nvPr userDrawn="1"/>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51E534EE-E0F1-2BD9-9A82-7656B90A2D9D}"/>
                </a:ext>
              </a:extLst>
            </p:cNvPr>
            <p:cNvSpPr/>
            <p:nvPr userDrawn="1"/>
          </p:nvSpPr>
          <p:spPr>
            <a:xfrm>
              <a:off x="6234405" y="7460"/>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0" y="198437"/>
            <a:ext cx="5257800" cy="2324046"/>
          </a:xfrm>
        </p:spPr>
        <p:txBody>
          <a:bodyPr anchor="b" anchorCtr="0">
            <a:noAutofit/>
          </a:bodyPr>
          <a:lstStyle>
            <a:lvl1pP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657316"/>
            <a:ext cx="5257800" cy="336985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413114" y="845068"/>
            <a:ext cx="5193792" cy="5193792"/>
          </a:xfrm>
          <a:prstGeom prst="ellipse">
            <a:avLst/>
          </a:prstGeom>
        </p:spPr>
        <p:txBody>
          <a:bodyPr/>
          <a:lstStyle>
            <a:lvl1pPr marL="0" indent="0" algn="ctr">
              <a:buNone/>
              <a:defRPr/>
            </a:lvl1pPr>
          </a:lstStyle>
          <a:p>
            <a:r>
              <a:rPr lang="en-US" dirty="0"/>
              <a:t>Click icon to add picture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10/25/2024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21BD3DB-6F51-C1AE-FF0E-D0BDCB55F30B}"/>
              </a:ext>
              <a:ext uri="{C183D7F6-B498-43B3-948B-1728B52AA6E4}">
                <adec:decorative xmlns:adec="http://schemas.microsoft.com/office/drawing/2017/decorative" val="1"/>
              </a:ext>
            </a:extLst>
          </p:cNvPr>
          <p:cNvGrpSpPr/>
          <p:nvPr userDrawn="1"/>
        </p:nvGrpSpPr>
        <p:grpSpPr>
          <a:xfrm>
            <a:off x="123536" y="2"/>
            <a:ext cx="11220225" cy="6857998"/>
            <a:chOff x="123536" y="2"/>
            <a:chExt cx="11220225" cy="6857998"/>
          </a:xfrm>
        </p:grpSpPr>
        <p:sp>
          <p:nvSpPr>
            <p:cNvPr id="12" name="Freeform: Shape 7">
              <a:extLst>
                <a:ext uri="{FF2B5EF4-FFF2-40B4-BE49-F238E27FC236}">
                  <a16:creationId xmlns:a16="http://schemas.microsoft.com/office/drawing/2014/main" id="{59903C17-0733-BE0C-7392-283FEC2E98B0}"/>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
              <a:extLst>
                <a:ext uri="{FF2B5EF4-FFF2-40B4-BE49-F238E27FC236}">
                  <a16:creationId xmlns:a16="http://schemas.microsoft.com/office/drawing/2014/main" id="{898A3450-9C87-13ED-79CC-F4F65D14FF72}"/>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1825625"/>
            <a:ext cx="2882462" cy="4297678"/>
          </a:xfrm>
        </p:spPr>
        <p:txBody>
          <a:bodyPr>
            <a:normAutofit/>
          </a:bodyPr>
          <a:lstStyle>
            <a:lvl1pPr marL="0" indent="0">
              <a:spcBef>
                <a:spcPts val="1000"/>
              </a:spcBef>
              <a:spcAft>
                <a:spcPts val="800"/>
              </a:spcAft>
              <a:buNone/>
              <a:defRPr sz="1800"/>
            </a:lvl1pPr>
            <a:lvl2pPr marL="742950" indent="-285750">
              <a:spcBef>
                <a:spcPts val="1000"/>
              </a:spcBef>
              <a:spcAft>
                <a:spcPts val="800"/>
              </a:spcAft>
              <a:buClr>
                <a:schemeClr val="accent2"/>
              </a:buClr>
              <a:buFont typeface="Arial" panose="020B0604020202020204" pitchFamily="34" charset="0"/>
              <a:buChar char="•"/>
              <a:defRPr sz="1600"/>
            </a:lvl2pPr>
            <a:lvl3pPr marL="1200150" indent="-285750">
              <a:spcBef>
                <a:spcPts val="1000"/>
              </a:spcBef>
              <a:spcAft>
                <a:spcPts val="800"/>
              </a:spcAft>
              <a:buClr>
                <a:schemeClr val="accent2"/>
              </a:buClr>
              <a:buFont typeface="Arial" panose="020B0604020202020204" pitchFamily="34" charset="0"/>
              <a:buChar char="•"/>
              <a:defRPr sz="1400"/>
            </a:lvl3pPr>
            <a:lvl4pPr marL="1543050" indent="-171450">
              <a:spcBef>
                <a:spcPts val="1000"/>
              </a:spcBef>
              <a:spcAft>
                <a:spcPts val="800"/>
              </a:spcAft>
              <a:buClr>
                <a:schemeClr val="accent2"/>
              </a:buClr>
              <a:buFont typeface="Arial" panose="020B0604020202020204" pitchFamily="34" charset="0"/>
              <a:buChar char="•"/>
              <a:defRPr sz="1200"/>
            </a:lvl4pPr>
            <a:lvl5pPr marL="2000250" indent="-171450">
              <a:spcBef>
                <a:spcPts val="1000"/>
              </a:spcBef>
              <a:spcAft>
                <a:spcPts val="8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038599" y="1825625"/>
            <a:ext cx="7315199" cy="4297680"/>
          </a:xfrm>
        </p:spPr>
        <p:txBody>
          <a:bodyPr>
            <a:normAutofit/>
          </a:bodyPr>
          <a:lstStyle>
            <a:lvl1pPr marL="0" indent="0">
              <a:buNone/>
              <a:defRPr sz="2400"/>
            </a:lvl1pPr>
          </a:lstStyle>
          <a:p>
            <a:r>
              <a:rPr lang="en-US" dirty="0"/>
              <a:t>Click icon to add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10/25/2024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10/25/2024</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5184474" y="2949739"/>
            <a:ext cx="6261291" cy="2396686"/>
          </a:xfrm>
          <a:noFill/>
        </p:spPr>
        <p:txBody>
          <a:bodyPr anchor="b">
            <a:noAutofit/>
          </a:bodyPr>
          <a:lstStyle/>
          <a:p>
            <a:r>
              <a:rPr lang="en-US" sz="9900" dirty="0"/>
              <a:t>Bitcoin</a:t>
            </a:r>
          </a:p>
        </p:txBody>
      </p:sp>
    </p:spTree>
    <p:extLst>
      <p:ext uri="{BB962C8B-B14F-4D97-AF65-F5344CB8AC3E}">
        <p14:creationId xmlns:p14="http://schemas.microsoft.com/office/powerpoint/2010/main" val="517426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8F1B4-BFF6-DC78-16AB-6030CFCE74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7A60D1-E444-767C-B79F-D6EB935DAE0D}"/>
              </a:ext>
            </a:extLst>
          </p:cNvPr>
          <p:cNvSpPr>
            <a:spLocks noGrp="1"/>
          </p:cNvSpPr>
          <p:nvPr>
            <p:ph type="ctrTitle"/>
          </p:nvPr>
        </p:nvSpPr>
        <p:spPr>
          <a:xfrm>
            <a:off x="3408320" y="1897425"/>
            <a:ext cx="5375360" cy="3063149"/>
          </a:xfrm>
          <a:noFill/>
        </p:spPr>
        <p:txBody>
          <a:bodyPr/>
          <a:lstStyle/>
          <a:p>
            <a:r>
              <a:rPr lang="vi-VN" sz="4000" b="1" dirty="0">
                <a:latin typeface="Montserrat" pitchFamily="2" charset="0"/>
              </a:rPr>
              <a:t>II. Cách hoạt động cơ bản của bitcoin.</a:t>
            </a:r>
            <a:endParaRPr lang="en-US" sz="4000" b="1" dirty="0">
              <a:latin typeface="Montserrat" pitchFamily="2" charset="0"/>
            </a:endParaRPr>
          </a:p>
        </p:txBody>
      </p:sp>
    </p:spTree>
    <p:extLst>
      <p:ext uri="{BB962C8B-B14F-4D97-AF65-F5344CB8AC3E}">
        <p14:creationId xmlns:p14="http://schemas.microsoft.com/office/powerpoint/2010/main" val="534727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3CE9B-585E-FDC7-50AD-7BEF162DB3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6C5818-1BF0-D749-7D3C-BBEE203A4BA0}"/>
              </a:ext>
            </a:extLst>
          </p:cNvPr>
          <p:cNvSpPr>
            <a:spLocks noGrp="1"/>
          </p:cNvSpPr>
          <p:nvPr>
            <p:ph type="title"/>
          </p:nvPr>
        </p:nvSpPr>
        <p:spPr>
          <a:xfrm>
            <a:off x="838200" y="365125"/>
            <a:ext cx="10515600" cy="1325563"/>
          </a:xfrm>
          <a:noFill/>
        </p:spPr>
        <p:txBody>
          <a:bodyPr anchor="ctr"/>
          <a:lstStyle/>
          <a:p>
            <a:r>
              <a:rPr lang="en-US" sz="3800" b="1" dirty="0">
                <a:latin typeface="Montserrat" pitchFamily="2" charset="0"/>
              </a:rPr>
              <a:t>1. </a:t>
            </a:r>
            <a:r>
              <a:rPr lang="vi-VN" sz="3800" b="1" dirty="0">
                <a:latin typeface="Montserrat" pitchFamily="2" charset="0"/>
              </a:rPr>
              <a:t>Giao dịch bitcoin</a:t>
            </a:r>
            <a:endParaRPr lang="en-US" sz="3800" b="1" dirty="0">
              <a:latin typeface="Montserrat" pitchFamily="2" charset="0"/>
            </a:endParaRPr>
          </a:p>
        </p:txBody>
      </p:sp>
      <p:sp>
        <p:nvSpPr>
          <p:cNvPr id="3" name="Content Placeholder 2">
            <a:extLst>
              <a:ext uri="{FF2B5EF4-FFF2-40B4-BE49-F238E27FC236}">
                <a16:creationId xmlns:a16="http://schemas.microsoft.com/office/drawing/2014/main" id="{5C11E1B0-7157-BBE0-3127-650AE95C6426}"/>
              </a:ext>
            </a:extLst>
          </p:cNvPr>
          <p:cNvSpPr>
            <a:spLocks noGrp="1"/>
          </p:cNvSpPr>
          <p:nvPr>
            <p:ph sz="half" idx="1"/>
          </p:nvPr>
        </p:nvSpPr>
        <p:spPr>
          <a:xfrm>
            <a:off x="838200" y="1499617"/>
            <a:ext cx="10515600" cy="4206240"/>
          </a:xfrm>
          <a:noFill/>
        </p:spPr>
        <p:txBody>
          <a:bodyPr>
            <a:noAutofit/>
          </a:bodyPr>
          <a:lstStyle/>
          <a:p>
            <a:pPr marL="365760" lvl="2" indent="0" algn="just">
              <a:lnSpc>
                <a:spcPct val="150000"/>
              </a:lnSpc>
              <a:buClrTx/>
              <a:buNone/>
            </a:pPr>
            <a:r>
              <a:rPr lang="vi-VN" sz="1800" dirty="0">
                <a:latin typeface="Montserrat" pitchFamily="2" charset="0"/>
              </a:rPr>
              <a:t>Giao dịch (Transaction) trong Bitcoin là quá trình chuyển giá trị từ người này sang người khác. Mỗi giao dịch có các thành phần quan trọng:</a:t>
            </a:r>
          </a:p>
          <a:p>
            <a:pPr lvl="3" algn="just">
              <a:lnSpc>
                <a:spcPct val="150000"/>
              </a:lnSpc>
              <a:buClrTx/>
            </a:pPr>
            <a:r>
              <a:rPr lang="vi-VN" sz="1800" dirty="0">
                <a:latin typeface="Montserrat" pitchFamily="2" charset="0"/>
              </a:rPr>
              <a:t>Inputs (Đầu vào) : Chiếu đến các giao dịch trước đó mà giá trị Bitcoin đang được chuyển đi.</a:t>
            </a:r>
          </a:p>
          <a:p>
            <a:pPr lvl="3" algn="just">
              <a:lnSpc>
                <a:spcPct val="150000"/>
              </a:lnSpc>
              <a:buClrTx/>
            </a:pPr>
            <a:r>
              <a:rPr lang="vi-VN" sz="1800" dirty="0">
                <a:latin typeface="Montserrat" pitchFamily="2" charset="0"/>
              </a:rPr>
              <a:t>Outputs (Đầu ra): Chỉ định số Bitcoin được chuyển đến một địa chỉ mới (người nhận).</a:t>
            </a:r>
          </a:p>
          <a:p>
            <a:pPr lvl="3" algn="just">
              <a:lnSpc>
                <a:spcPct val="150000"/>
              </a:lnSpc>
              <a:buClrTx/>
            </a:pPr>
            <a:r>
              <a:rPr lang="vi-VN" sz="1800" dirty="0">
                <a:latin typeface="Montserrat" pitchFamily="2" charset="0"/>
              </a:rPr>
              <a:t>Chữ ký số: Xác thực rằng người gửi có quyền sở hữu số Bitcoin đó.</a:t>
            </a:r>
          </a:p>
        </p:txBody>
      </p:sp>
    </p:spTree>
    <p:extLst>
      <p:ext uri="{BB962C8B-B14F-4D97-AF65-F5344CB8AC3E}">
        <p14:creationId xmlns:p14="http://schemas.microsoft.com/office/powerpoint/2010/main" val="8702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A13CA-4975-BA17-DC37-47FC934086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57975E-71AB-247B-A213-66BC22409791}"/>
              </a:ext>
            </a:extLst>
          </p:cNvPr>
          <p:cNvSpPr>
            <a:spLocks noGrp="1"/>
          </p:cNvSpPr>
          <p:nvPr>
            <p:ph type="title"/>
          </p:nvPr>
        </p:nvSpPr>
        <p:spPr>
          <a:xfrm>
            <a:off x="838200" y="365125"/>
            <a:ext cx="10515600" cy="1325563"/>
          </a:xfrm>
          <a:noFill/>
        </p:spPr>
        <p:txBody>
          <a:bodyPr anchor="ctr"/>
          <a:lstStyle/>
          <a:p>
            <a:r>
              <a:rPr lang="en-US" sz="3800" b="1" dirty="0">
                <a:latin typeface="Montserrat" pitchFamily="2" charset="0"/>
              </a:rPr>
              <a:t>1. </a:t>
            </a:r>
            <a:r>
              <a:rPr lang="vi-VN" sz="3800" b="1" dirty="0">
                <a:latin typeface="Montserrat" pitchFamily="2" charset="0"/>
              </a:rPr>
              <a:t>Giao dịch bitcoin</a:t>
            </a:r>
            <a:endParaRPr lang="en-US" sz="3800" b="1" dirty="0">
              <a:latin typeface="Montserrat" pitchFamily="2" charset="0"/>
            </a:endParaRPr>
          </a:p>
        </p:txBody>
      </p:sp>
      <p:sp>
        <p:nvSpPr>
          <p:cNvPr id="3" name="Content Placeholder 2">
            <a:extLst>
              <a:ext uri="{FF2B5EF4-FFF2-40B4-BE49-F238E27FC236}">
                <a16:creationId xmlns:a16="http://schemas.microsoft.com/office/drawing/2014/main" id="{F1EFACF3-6450-607D-AC12-886330CBDD2E}"/>
              </a:ext>
            </a:extLst>
          </p:cNvPr>
          <p:cNvSpPr>
            <a:spLocks noGrp="1"/>
          </p:cNvSpPr>
          <p:nvPr>
            <p:ph sz="half" idx="1"/>
          </p:nvPr>
        </p:nvSpPr>
        <p:spPr>
          <a:xfrm>
            <a:off x="691896" y="1690688"/>
            <a:ext cx="3587496" cy="4206240"/>
          </a:xfrm>
          <a:noFill/>
        </p:spPr>
        <p:txBody>
          <a:bodyPr>
            <a:noAutofit/>
          </a:bodyPr>
          <a:lstStyle/>
          <a:p>
            <a:pPr marL="365760" lvl="2" indent="0" algn="just">
              <a:lnSpc>
                <a:spcPct val="150000"/>
              </a:lnSpc>
              <a:buClrTx/>
              <a:buNone/>
            </a:pPr>
            <a:r>
              <a:rPr lang="vi-VN" sz="1800" dirty="0">
                <a:latin typeface="Montserrat" pitchFamily="2" charset="0"/>
              </a:rPr>
              <a:t>Input và output thường có chênh lệch nhỏ, khoản chênh lệch đó là phí giao dịch (transaction fee) cho các thợ đào – người đưa giao dịch vào sổ “kế toán”.</a:t>
            </a:r>
          </a:p>
          <a:p>
            <a:pPr marL="365760" lvl="2" indent="0" algn="just">
              <a:lnSpc>
                <a:spcPct val="150000"/>
              </a:lnSpc>
              <a:buClrTx/>
              <a:buNone/>
            </a:pPr>
            <a:endParaRPr lang="vi-VN" sz="1800" dirty="0">
              <a:latin typeface="Montserrat" pitchFamily="2" charset="0"/>
            </a:endParaRPr>
          </a:p>
        </p:txBody>
      </p:sp>
      <p:pic>
        <p:nvPicPr>
          <p:cNvPr id="3074" name="Picture 2">
            <a:extLst>
              <a:ext uri="{FF2B5EF4-FFF2-40B4-BE49-F238E27FC236}">
                <a16:creationId xmlns:a16="http://schemas.microsoft.com/office/drawing/2014/main" id="{6557EA45-832E-40A1-2DE5-C7502AD34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271" y="1499617"/>
            <a:ext cx="6616954" cy="458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42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185F9-76EE-B809-BF1E-6E6F616EEC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0631A-8D7F-74AE-8B1A-032D7B78EED3}"/>
              </a:ext>
            </a:extLst>
          </p:cNvPr>
          <p:cNvSpPr>
            <a:spLocks noGrp="1"/>
          </p:cNvSpPr>
          <p:nvPr>
            <p:ph type="title"/>
          </p:nvPr>
        </p:nvSpPr>
        <p:spPr>
          <a:xfrm>
            <a:off x="838200" y="365125"/>
            <a:ext cx="10515600" cy="1325563"/>
          </a:xfrm>
        </p:spPr>
        <p:txBody>
          <a:bodyPr anchor="ctr">
            <a:normAutofit/>
          </a:bodyPr>
          <a:lstStyle/>
          <a:p>
            <a:r>
              <a:rPr lang="vi-VN" sz="3800" b="1" dirty="0">
                <a:latin typeface="Montserrat" pitchFamily="2" charset="0"/>
              </a:rPr>
              <a:t>2. Chuỗi giao dịch (Transaction Chains)</a:t>
            </a:r>
            <a:endParaRPr lang="en-US" sz="3800" b="1" dirty="0">
              <a:latin typeface="Montserrat" pitchFamily="2" charset="0"/>
            </a:endParaRPr>
          </a:p>
        </p:txBody>
      </p:sp>
      <p:pic>
        <p:nvPicPr>
          <p:cNvPr id="4098" name="Picture 2" descr="Transaction chain">
            <a:extLst>
              <a:ext uri="{FF2B5EF4-FFF2-40B4-BE49-F238E27FC236}">
                <a16:creationId xmlns:a16="http://schemas.microsoft.com/office/drawing/2014/main" id="{5F9F2602-98A9-46E0-8362-1CFC2519D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5070" y="1690688"/>
            <a:ext cx="5402797" cy="33659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3849B0E-45EE-4DEB-6148-488D9D9ECFB6}"/>
              </a:ext>
            </a:extLst>
          </p:cNvPr>
          <p:cNvSpPr txBox="1"/>
          <p:nvPr/>
        </p:nvSpPr>
        <p:spPr>
          <a:xfrm>
            <a:off x="768096" y="1609344"/>
            <a:ext cx="5182907" cy="2954078"/>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vi-VN" sz="1800" dirty="0">
                <a:effectLst/>
                <a:latin typeface="Montserrat" pitchFamily="2" charset="0"/>
                <a:ea typeface="Aptos" panose="020B0004020202020204" pitchFamily="34" charset="0"/>
                <a:cs typeface="Times New Roman" panose="02020603050405020304" pitchFamily="18" charset="0"/>
              </a:rPr>
              <a:t>Các giao dịch tạo thành một chuỗi, nơi đầu vào của giao dịch mới chính là đầu ra của giao dịch trước đó. </a:t>
            </a:r>
          </a:p>
          <a:p>
            <a:pPr marL="285750" indent="-285750" algn="just">
              <a:lnSpc>
                <a:spcPct val="150000"/>
              </a:lnSpc>
              <a:buFont typeface="Arial" panose="020B0604020202020204" pitchFamily="34" charset="0"/>
              <a:buChar char="•"/>
            </a:pPr>
            <a:r>
              <a:rPr lang="vi-VN" dirty="0">
                <a:latin typeface="Montserrat" pitchFamily="2" charset="0"/>
                <a:cs typeface="Times New Roman" panose="02020603050405020304" pitchFamily="18" charset="0"/>
              </a:rPr>
              <a:t>Trong hình bên, khóa của mỗi người cung cấp chữ ký mở khóa các đầu giao dịch trước, chứng minh với mạng bitcoin sự sở hữu số bitcoin đó.</a:t>
            </a:r>
            <a:endParaRPr lang="en-US" dirty="0"/>
          </a:p>
        </p:txBody>
      </p:sp>
    </p:spTree>
    <p:extLst>
      <p:ext uri="{BB962C8B-B14F-4D97-AF65-F5344CB8AC3E}">
        <p14:creationId xmlns:p14="http://schemas.microsoft.com/office/powerpoint/2010/main" val="2549257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46CC8-4D26-6844-197A-61C98D7F60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98B7EB-67FC-95F4-8E35-6269E22AA76C}"/>
              </a:ext>
            </a:extLst>
          </p:cNvPr>
          <p:cNvSpPr>
            <a:spLocks noGrp="1"/>
          </p:cNvSpPr>
          <p:nvPr>
            <p:ph type="title"/>
          </p:nvPr>
        </p:nvSpPr>
        <p:spPr>
          <a:xfrm>
            <a:off x="838200" y="304803"/>
            <a:ext cx="10515600" cy="1472974"/>
          </a:xfrm>
          <a:noFill/>
        </p:spPr>
        <p:txBody>
          <a:bodyPr anchor="ctr"/>
          <a:lstStyle/>
          <a:p>
            <a:r>
              <a:rPr lang="en-US" sz="3800" b="1" dirty="0">
                <a:latin typeface="Montserrat" pitchFamily="2" charset="0"/>
              </a:rPr>
              <a:t>3. </a:t>
            </a:r>
            <a:r>
              <a:rPr lang="vi-VN" sz="3800" b="1" dirty="0">
                <a:latin typeface="Montserrat" pitchFamily="2" charset="0"/>
              </a:rPr>
              <a:t>“Tiền thừa”</a:t>
            </a:r>
            <a:endParaRPr lang="en-US" sz="3800" b="1" dirty="0">
              <a:latin typeface="Montserrat" pitchFamily="2" charset="0"/>
            </a:endParaRPr>
          </a:p>
        </p:txBody>
      </p:sp>
      <p:sp>
        <p:nvSpPr>
          <p:cNvPr id="3" name="Content Placeholder 2">
            <a:extLst>
              <a:ext uri="{FF2B5EF4-FFF2-40B4-BE49-F238E27FC236}">
                <a16:creationId xmlns:a16="http://schemas.microsoft.com/office/drawing/2014/main" id="{932E4B85-20A4-E16C-C6D8-0D5BDBD68F7B}"/>
              </a:ext>
            </a:extLst>
          </p:cNvPr>
          <p:cNvSpPr>
            <a:spLocks noGrp="1"/>
          </p:cNvSpPr>
          <p:nvPr>
            <p:ph sz="quarter" idx="13"/>
          </p:nvPr>
        </p:nvSpPr>
        <p:spPr>
          <a:xfrm>
            <a:off x="838200" y="1627631"/>
            <a:ext cx="10180320" cy="4641661"/>
          </a:xfrm>
          <a:noFill/>
        </p:spPr>
        <p:txBody>
          <a:bodyPr vert="horz" lIns="91440" tIns="45720" rIns="91440" bIns="45720" rtlCol="0" anchor="t">
            <a:normAutofit/>
          </a:bodyPr>
          <a:lstStyle/>
          <a:p>
            <a:pPr marL="571500" lvl="1" indent="-342900" algn="just">
              <a:lnSpc>
                <a:spcPct val="150000"/>
              </a:lnSpc>
              <a:spcBef>
                <a:spcPts val="0"/>
              </a:spcBef>
              <a:buClrTx/>
            </a:pPr>
            <a:r>
              <a:rPr lang="vi-VN" sz="2000" kern="100" dirty="0">
                <a:effectLst/>
                <a:latin typeface="Montserrat" pitchFamily="2" charset="0"/>
                <a:ea typeface="Aptos" panose="020B0004020202020204" pitchFamily="34" charset="0"/>
                <a:cs typeface="Times New Roman" panose="02020603050405020304" pitchFamily="18" charset="0"/>
              </a:rPr>
              <a:t>Giống như tiền mặt, các đầu vào của giao dịch bitcoin không thể bị chia trực tiếp. Ví dụ: Nếu muốn mua một mặt hàng có giá 5 bitcoin nhưng chỉ có một input 20 bitcoin để sử dụng thì sẽ có 2 outputs được tạo ra, 1 cái là 5 bitcoin cho cửa hàng và 1 cái  là 15 bitcoin được trả lại.</a:t>
            </a:r>
          </a:p>
          <a:p>
            <a:pPr marL="571500" lvl="1" indent="-342900" algn="just">
              <a:lnSpc>
                <a:spcPct val="150000"/>
              </a:lnSpc>
              <a:spcBef>
                <a:spcPts val="0"/>
              </a:spcBef>
              <a:buClrTx/>
            </a:pPr>
            <a:r>
              <a:rPr lang="vi-VN" sz="2000" kern="100" dirty="0">
                <a:latin typeface="Montserrat" pitchFamily="2" charset="0"/>
                <a:cs typeface="Times New Roman" panose="02020603050405020304" pitchFamily="18" charset="0"/>
              </a:rPr>
              <a:t>Địa chỉ của số tiền được trả lại không nhất thiết phải giống địa chỉ input.</a:t>
            </a:r>
            <a:endParaRPr lang="en-US" sz="2000" dirty="0">
              <a:latin typeface="Montserrat" pitchFamily="2" charset="0"/>
            </a:endParaRPr>
          </a:p>
        </p:txBody>
      </p:sp>
    </p:spTree>
    <p:extLst>
      <p:ext uri="{BB962C8B-B14F-4D97-AF65-F5344CB8AC3E}">
        <p14:creationId xmlns:p14="http://schemas.microsoft.com/office/powerpoint/2010/main" val="4197106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63976-08B8-9A00-DA67-C8452D5EB6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45BC6B-6159-65C2-6FAC-A3BD601ACE3B}"/>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4. Các loại giao dịch phổ biến</a:t>
            </a:r>
            <a:endParaRPr lang="en-US" sz="3800" b="1" dirty="0">
              <a:latin typeface="Montserrat" pitchFamily="2" charset="0"/>
            </a:endParaRPr>
          </a:p>
        </p:txBody>
      </p:sp>
      <p:pic>
        <p:nvPicPr>
          <p:cNvPr id="6" name="Picture 4" descr="Common Transaction">
            <a:extLst>
              <a:ext uri="{FF2B5EF4-FFF2-40B4-BE49-F238E27FC236}">
                <a16:creationId xmlns:a16="http://schemas.microsoft.com/office/drawing/2014/main" id="{E56983D0-E89C-4B5D-311F-7A5950B85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761" y="4272958"/>
            <a:ext cx="3585822" cy="221991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Aggregating Transaction">
            <a:extLst>
              <a:ext uri="{FF2B5EF4-FFF2-40B4-BE49-F238E27FC236}">
                <a16:creationId xmlns:a16="http://schemas.microsoft.com/office/drawing/2014/main" id="{F2A1DD7A-2EBF-4FFC-4AF0-D42C3146F1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547" y="1616466"/>
            <a:ext cx="3947959" cy="2243554"/>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Distributing Transaction">
            <a:extLst>
              <a:ext uri="{FF2B5EF4-FFF2-40B4-BE49-F238E27FC236}">
                <a16:creationId xmlns:a16="http://schemas.microsoft.com/office/drawing/2014/main" id="{A289A693-339D-B140-5C05-C293ECA4B7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0008" y="1628285"/>
            <a:ext cx="3909640" cy="2219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865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2CC02-9FEA-CDD5-0F59-9D8B3BE002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4B0862-5D73-8E1C-5D6F-0DFBE054A303}"/>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5. Quá trình chung của một giao dịch</a:t>
            </a:r>
            <a:endParaRPr lang="en-US" sz="3800" b="1" dirty="0">
              <a:latin typeface="Montserrat" pitchFamily="2" charset="0"/>
            </a:endParaRPr>
          </a:p>
        </p:txBody>
      </p:sp>
      <p:sp>
        <p:nvSpPr>
          <p:cNvPr id="6" name="TextBox 5">
            <a:extLst>
              <a:ext uri="{FF2B5EF4-FFF2-40B4-BE49-F238E27FC236}">
                <a16:creationId xmlns:a16="http://schemas.microsoft.com/office/drawing/2014/main" id="{77F4A23B-4D17-A068-AA1E-E02AAB503745}"/>
              </a:ext>
            </a:extLst>
          </p:cNvPr>
          <p:cNvSpPr txBox="1"/>
          <p:nvPr/>
        </p:nvSpPr>
        <p:spPr>
          <a:xfrm>
            <a:off x="673608" y="1461433"/>
            <a:ext cx="10171176" cy="3784947"/>
          </a:xfrm>
          <a:prstGeom prst="rect">
            <a:avLst/>
          </a:prstGeom>
          <a:noFill/>
        </p:spPr>
        <p:txBody>
          <a:bodyPr wrap="square" rtlCol="0">
            <a:spAutoFit/>
          </a:bodyPr>
          <a:lstStyle/>
          <a:p>
            <a:pPr marL="742950" lvl="1" indent="-285750" algn="just">
              <a:lnSpc>
                <a:spcPct val="150000"/>
              </a:lnSpc>
              <a:buFont typeface="Arial" panose="020B0604020202020204" pitchFamily="34" charset="0"/>
              <a:buChar char="•"/>
            </a:pPr>
            <a:r>
              <a:rPr lang="vi-VN" b="1" dirty="0">
                <a:latin typeface="Montserrat" pitchFamily="2" charset="0"/>
              </a:rPr>
              <a:t>Xây dựng giao dịch: </a:t>
            </a:r>
          </a:p>
          <a:p>
            <a:pPr marL="1200150" lvl="2" indent="-285750" algn="just">
              <a:lnSpc>
                <a:spcPct val="150000"/>
              </a:lnSpc>
              <a:buFont typeface="Arial" panose="020B0604020202020204" pitchFamily="34" charset="0"/>
              <a:buChar char="•"/>
            </a:pPr>
            <a:r>
              <a:rPr lang="vi-VN" dirty="0">
                <a:latin typeface="Montserrat" pitchFamily="2" charset="0"/>
              </a:rPr>
              <a:t>Tìm đầu vào phù hợp.</a:t>
            </a:r>
          </a:p>
          <a:p>
            <a:pPr marL="1200150" lvl="2" indent="-285750" algn="just">
              <a:lnSpc>
                <a:spcPct val="150000"/>
              </a:lnSpc>
              <a:buFont typeface="Arial" panose="020B0604020202020204" pitchFamily="34" charset="0"/>
              <a:buChar char="•"/>
            </a:pPr>
            <a:r>
              <a:rPr lang="vi-VN" dirty="0">
                <a:latin typeface="Montserrat" pitchFamily="2" charset="0"/>
              </a:rPr>
              <a:t>Tạo các khóa, địa chỉ ví.</a:t>
            </a:r>
          </a:p>
          <a:p>
            <a:pPr marL="742950" lvl="1" indent="-285750" algn="just">
              <a:lnSpc>
                <a:spcPct val="150000"/>
              </a:lnSpc>
              <a:buFont typeface="Arial" panose="020B0604020202020204" pitchFamily="34" charset="0"/>
              <a:buChar char="•"/>
            </a:pPr>
            <a:r>
              <a:rPr lang="vi-VN" b="1" dirty="0">
                <a:latin typeface="Montserrat" pitchFamily="2" charset="0"/>
              </a:rPr>
              <a:t>Truyền và xác nhận giao dịch: </a:t>
            </a:r>
          </a:p>
          <a:p>
            <a:pPr marL="1200150" lvl="2" indent="-285750" algn="just">
              <a:lnSpc>
                <a:spcPct val="150000"/>
              </a:lnSpc>
              <a:buFont typeface="Arial" panose="020B0604020202020204" pitchFamily="34" charset="0"/>
              <a:buChar char="•"/>
            </a:pPr>
            <a:r>
              <a:rPr lang="vi-VN" dirty="0">
                <a:latin typeface="Montserrat" pitchFamily="2" charset="0"/>
              </a:rPr>
              <a:t>Các nút (nodes) trong mạng lưới sẽ tiếp nhận và truyền tải giao dịch đến các nút khác theo phương pháp "flooding“.</a:t>
            </a:r>
          </a:p>
          <a:p>
            <a:pPr marL="1200150" lvl="2" indent="-285750" algn="just">
              <a:lnSpc>
                <a:spcPct val="150000"/>
              </a:lnSpc>
              <a:buFont typeface="Arial" panose="020B0604020202020204" pitchFamily="34" charset="0"/>
              <a:buChar char="•"/>
            </a:pPr>
            <a:r>
              <a:rPr lang="vi-VN" dirty="0">
                <a:latin typeface="Montserrat" pitchFamily="2" charset="0"/>
              </a:rPr>
              <a:t>Giao dịch sẽ nhanh chóng lan rộng và được xác nhận bởi các thợ đào - những người kiểm tra tính hợp lệ của giao dịch và đưa nó vào một khối.</a:t>
            </a:r>
          </a:p>
          <a:p>
            <a:pPr marL="285750" indent="-285750" algn="just">
              <a:lnSpc>
                <a:spcPct val="150000"/>
              </a:lnSpc>
              <a:buFont typeface="Arial" panose="020B0604020202020204" pitchFamily="34" charset="0"/>
              <a:buChar char="•"/>
            </a:pPr>
            <a:endParaRPr lang="en-US" dirty="0">
              <a:latin typeface="Montserrat" pitchFamily="2" charset="0"/>
            </a:endParaRPr>
          </a:p>
        </p:txBody>
      </p:sp>
    </p:spTree>
    <p:extLst>
      <p:ext uri="{BB962C8B-B14F-4D97-AF65-F5344CB8AC3E}">
        <p14:creationId xmlns:p14="http://schemas.microsoft.com/office/powerpoint/2010/main" val="1768287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A488F-9DC0-4398-D2B8-B6777C12FC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172278-FE67-E4B0-2AB4-23079E61790C}"/>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6. Khai thác bitcoin và thợ đào</a:t>
            </a:r>
            <a:endParaRPr lang="en-US" sz="3800" b="1" dirty="0">
              <a:latin typeface="Montserrat" pitchFamily="2" charset="0"/>
            </a:endParaRPr>
          </a:p>
        </p:txBody>
      </p:sp>
      <p:sp>
        <p:nvSpPr>
          <p:cNvPr id="3" name="Content Placeholder 2">
            <a:extLst>
              <a:ext uri="{FF2B5EF4-FFF2-40B4-BE49-F238E27FC236}">
                <a16:creationId xmlns:a16="http://schemas.microsoft.com/office/drawing/2014/main" id="{09CD7C68-B0A8-AD7A-DA78-3CDDA3B3A413}"/>
              </a:ext>
            </a:extLst>
          </p:cNvPr>
          <p:cNvSpPr txBox="1">
            <a:spLocks/>
          </p:cNvSpPr>
          <p:nvPr/>
        </p:nvSpPr>
        <p:spPr>
          <a:xfrm>
            <a:off x="838200" y="1499617"/>
            <a:ext cx="4529328" cy="2551175"/>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indent="0" algn="just">
              <a:lnSpc>
                <a:spcPct val="150000"/>
              </a:lnSpc>
              <a:spcBef>
                <a:spcPts val="0"/>
              </a:spcBef>
              <a:buNone/>
            </a:pPr>
            <a:endParaRPr lang="vi-VN" sz="1800" dirty="0">
              <a:latin typeface="Montserrat" pitchFamily="2" charset="0"/>
            </a:endParaRPr>
          </a:p>
        </p:txBody>
      </p:sp>
      <p:sp>
        <p:nvSpPr>
          <p:cNvPr id="4" name="TextBox 3">
            <a:extLst>
              <a:ext uri="{FF2B5EF4-FFF2-40B4-BE49-F238E27FC236}">
                <a16:creationId xmlns:a16="http://schemas.microsoft.com/office/drawing/2014/main" id="{8A02522F-A9D5-ED30-7A46-5A3E612488E1}"/>
              </a:ext>
            </a:extLst>
          </p:cNvPr>
          <p:cNvSpPr txBox="1"/>
          <p:nvPr/>
        </p:nvSpPr>
        <p:spPr>
          <a:xfrm>
            <a:off x="673608" y="1461433"/>
            <a:ext cx="10680192" cy="3784947"/>
          </a:xfrm>
          <a:prstGeom prst="rect">
            <a:avLst/>
          </a:prstGeom>
          <a:noFill/>
        </p:spPr>
        <p:txBody>
          <a:bodyPr wrap="square" rtlCol="0">
            <a:spAutoFit/>
          </a:bodyPr>
          <a:lstStyle/>
          <a:p>
            <a:pPr marL="742950" lvl="1" indent="-285750" algn="just">
              <a:lnSpc>
                <a:spcPct val="150000"/>
              </a:lnSpc>
              <a:buFont typeface="Arial" panose="020B0604020202020204" pitchFamily="34" charset="0"/>
              <a:buChar char="•"/>
            </a:pPr>
            <a:r>
              <a:rPr lang="vi-VN" dirty="0">
                <a:latin typeface="Montserrat" pitchFamily="2" charset="0"/>
              </a:rPr>
              <a:t>Khai thác là quá trình các thợ đào cạnh tranh để xác thực các khối giao mới và thêm chúng vào chuỗi khối. Các thợ đào thực hiện điều này bằng cách giải các bài toán mật mã phức tạp, được gọi là "Proof-of-Work". Mỗi khi một thợ đào giải được bài toán, họ sẽ được thưởng bằng Bitcoin mới tạo ra và phí giao dịch trong khối đó. Quy trình này vừa giúp bảo mật hệ thống vừa duy trì nguồn cung Bitcoin.</a:t>
            </a:r>
          </a:p>
          <a:p>
            <a:pPr marL="742950" lvl="1" indent="-285750" algn="just">
              <a:lnSpc>
                <a:spcPct val="150000"/>
              </a:lnSpc>
              <a:buFont typeface="Arial" panose="020B0604020202020204" pitchFamily="34" charset="0"/>
              <a:buChar char="•"/>
            </a:pPr>
            <a:r>
              <a:rPr lang="vi-VN" dirty="0">
                <a:latin typeface="Montserrat" pitchFamily="2" charset="0"/>
              </a:rPr>
              <a:t>Sau khi một thợ đào tạo ra một khối mới, nó sẽ được thêm vào chuỗi khối. Các khối mới được thêm vào chuỗi khối sau khối chứa giao dịch cuối cùng sẽ làm tăng độ tin cậy của giao dịch, việc thay đổi giao dịch sẽ đòi hỏi phải tái tạo lại toàn bộ chuỗi khối sau khối đó.</a:t>
            </a:r>
            <a:endParaRPr lang="en-US" dirty="0">
              <a:latin typeface="Montserrat" pitchFamily="2" charset="0"/>
            </a:endParaRPr>
          </a:p>
        </p:txBody>
      </p:sp>
    </p:spTree>
    <p:extLst>
      <p:ext uri="{BB962C8B-B14F-4D97-AF65-F5344CB8AC3E}">
        <p14:creationId xmlns:p14="http://schemas.microsoft.com/office/powerpoint/2010/main" val="2232906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5A096-0803-20B9-1B09-9E06BD66DD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E6F050-457C-DDB1-AAD8-0E417B3DF9D3}"/>
              </a:ext>
            </a:extLst>
          </p:cNvPr>
          <p:cNvSpPr>
            <a:spLocks noGrp="1"/>
          </p:cNvSpPr>
          <p:nvPr>
            <p:ph type="ctrTitle"/>
          </p:nvPr>
        </p:nvSpPr>
        <p:spPr>
          <a:xfrm>
            <a:off x="3512608" y="1897425"/>
            <a:ext cx="5166783" cy="3063149"/>
          </a:xfrm>
          <a:noFill/>
        </p:spPr>
        <p:txBody>
          <a:bodyPr/>
          <a:lstStyle/>
          <a:p>
            <a:r>
              <a:rPr lang="vi-VN" sz="4000" b="1" dirty="0">
                <a:latin typeface="Montserrat" pitchFamily="2" charset="0"/>
              </a:rPr>
              <a:t>III. Khóa, địa chỉ</a:t>
            </a:r>
            <a:endParaRPr lang="en-US" sz="4000" b="1" dirty="0">
              <a:latin typeface="Montserrat" pitchFamily="2" charset="0"/>
            </a:endParaRPr>
          </a:p>
        </p:txBody>
      </p:sp>
    </p:spTree>
    <p:extLst>
      <p:ext uri="{BB962C8B-B14F-4D97-AF65-F5344CB8AC3E}">
        <p14:creationId xmlns:p14="http://schemas.microsoft.com/office/powerpoint/2010/main" val="992123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14ECB-575B-AB84-1FCB-067EEDC531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FDE37D-E74E-CA57-B14C-00BC87060FB7}"/>
              </a:ext>
            </a:extLst>
          </p:cNvPr>
          <p:cNvSpPr>
            <a:spLocks noGrp="1"/>
          </p:cNvSpPr>
          <p:nvPr>
            <p:ph type="title"/>
          </p:nvPr>
        </p:nvSpPr>
        <p:spPr>
          <a:xfrm>
            <a:off x="838200" y="365125"/>
            <a:ext cx="10515600" cy="1325563"/>
          </a:xfrm>
        </p:spPr>
        <p:txBody>
          <a:bodyPr anchor="ctr">
            <a:normAutofit/>
          </a:bodyPr>
          <a:lstStyle/>
          <a:p>
            <a:r>
              <a:rPr lang="vi-VN" sz="3800" b="1" dirty="0">
                <a:latin typeface="Montserrat" pitchFamily="2" charset="0"/>
              </a:rPr>
              <a:t>1. Các thuật toán băm </a:t>
            </a:r>
            <a:endParaRPr lang="en-US" sz="3800" b="1" dirty="0">
              <a:latin typeface="Montserrat" pitchFamily="2" charset="0"/>
            </a:endParaRPr>
          </a:p>
        </p:txBody>
      </p:sp>
      <p:sp>
        <p:nvSpPr>
          <p:cNvPr id="6" name="TextBox 5">
            <a:extLst>
              <a:ext uri="{FF2B5EF4-FFF2-40B4-BE49-F238E27FC236}">
                <a16:creationId xmlns:a16="http://schemas.microsoft.com/office/drawing/2014/main" id="{EDF53E77-87E0-4688-8C69-C2BCD61BE595}"/>
              </a:ext>
            </a:extLst>
          </p:cNvPr>
          <p:cNvSpPr txBox="1"/>
          <p:nvPr/>
        </p:nvSpPr>
        <p:spPr>
          <a:xfrm>
            <a:off x="768096" y="1609344"/>
            <a:ext cx="10881360" cy="378494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vi-VN" dirty="0">
                <a:effectLst/>
                <a:latin typeface="Montserrat" pitchFamily="2" charset="0"/>
                <a:ea typeface="Aptos" panose="020B0004020202020204" pitchFamily="34" charset="0"/>
                <a:cs typeface="Times New Roman" panose="02020603050405020304" pitchFamily="18" charset="0"/>
              </a:rPr>
              <a:t>Có 2 thuật toán băm: RIPEMD-160 và SHA-256. Cơ chế cơ bản:</a:t>
            </a:r>
          </a:p>
          <a:p>
            <a:pPr marL="800100" lvl="1" indent="-342900" algn="just">
              <a:lnSpc>
                <a:spcPct val="150000"/>
              </a:lnSpc>
              <a:buFont typeface="+mj-lt"/>
              <a:buAutoNum type="arabicPeriod"/>
            </a:pPr>
            <a:r>
              <a:rPr lang="vi-VN" dirty="0">
                <a:latin typeface="Montserrat" pitchFamily="2" charset="0"/>
                <a:ea typeface="Aptos" panose="020B0004020202020204" pitchFamily="34" charset="0"/>
                <a:cs typeface="Times New Roman" panose="02020603050405020304" pitchFamily="18" charset="0"/>
              </a:rPr>
              <a:t>Tiền xử lí dữ liệu (không giới hạn đầu vào).</a:t>
            </a:r>
          </a:p>
          <a:p>
            <a:pPr marL="800100" lvl="1" indent="-342900" algn="just">
              <a:lnSpc>
                <a:spcPct val="150000"/>
              </a:lnSpc>
              <a:buFont typeface="+mj-lt"/>
              <a:buAutoNum type="arabicPeriod"/>
            </a:pPr>
            <a:r>
              <a:rPr lang="vi-VN" dirty="0">
                <a:effectLst/>
                <a:latin typeface="Montserrat" pitchFamily="2" charset="0"/>
                <a:ea typeface="Aptos" panose="020B0004020202020204" pitchFamily="34" charset="0"/>
                <a:cs typeface="Times New Roman" panose="02020603050405020304" pitchFamily="18" charset="0"/>
              </a:rPr>
              <a:t>Chia nhỏ dữ liệu.</a:t>
            </a:r>
          </a:p>
          <a:p>
            <a:pPr marL="800100" lvl="1" indent="-342900" algn="just">
              <a:lnSpc>
                <a:spcPct val="150000"/>
              </a:lnSpc>
              <a:buFont typeface="+mj-lt"/>
              <a:buAutoNum type="arabicPeriod"/>
            </a:pPr>
            <a:r>
              <a:rPr lang="vi-VN" dirty="0">
                <a:latin typeface="Montserrat" pitchFamily="2" charset="0"/>
                <a:ea typeface="Aptos" panose="020B0004020202020204" pitchFamily="34" charset="0"/>
                <a:cs typeface="Times New Roman" panose="02020603050405020304" pitchFamily="18" charset="0"/>
              </a:rPr>
              <a:t>Xử lí từng khối nhỏ.</a:t>
            </a:r>
          </a:p>
          <a:p>
            <a:pPr marL="800100" lvl="1" indent="-342900" algn="just">
              <a:lnSpc>
                <a:spcPct val="150000"/>
              </a:lnSpc>
              <a:buFont typeface="+mj-lt"/>
              <a:buAutoNum type="arabicPeriod"/>
            </a:pPr>
            <a:r>
              <a:rPr lang="vi-VN" dirty="0">
                <a:effectLst/>
                <a:latin typeface="Montserrat" pitchFamily="2" charset="0"/>
                <a:ea typeface="Aptos" panose="020B0004020202020204" pitchFamily="34" charset="0"/>
                <a:cs typeface="Times New Roman" panose="02020603050405020304" pitchFamily="18" charset="0"/>
              </a:rPr>
              <a:t>Đưa ra giá trị băm cuối cùng.</a:t>
            </a:r>
          </a:p>
          <a:p>
            <a:pPr marL="285750" indent="-285750" algn="just">
              <a:lnSpc>
                <a:spcPct val="150000"/>
              </a:lnSpc>
              <a:buFont typeface="Arial" panose="020B0604020202020204" pitchFamily="34" charset="0"/>
              <a:buChar char="•"/>
            </a:pPr>
            <a:r>
              <a:rPr lang="vi-VN" dirty="0">
                <a:latin typeface="Montserrat" pitchFamily="2" charset="0"/>
              </a:rPr>
              <a:t>Đặc điểm chung của 2 hàm băm:</a:t>
            </a:r>
          </a:p>
          <a:p>
            <a:pPr marL="742950" lvl="1" indent="-285750" algn="just">
              <a:lnSpc>
                <a:spcPct val="150000"/>
              </a:lnSpc>
              <a:buFont typeface="Arial" panose="020B0604020202020204" pitchFamily="34" charset="0"/>
              <a:buChar char="•"/>
            </a:pPr>
            <a:r>
              <a:rPr lang="vi-VN" dirty="0">
                <a:latin typeface="Montserrat" pitchFamily="2" charset="0"/>
              </a:rPr>
              <a:t>Một chiều: không thể đảo ngược quá trình băm để tìm lại dữ liệu gốc qua giá trị băm.</a:t>
            </a:r>
          </a:p>
          <a:p>
            <a:pPr marL="742950" lvl="1" indent="-285750" algn="just">
              <a:lnSpc>
                <a:spcPct val="150000"/>
              </a:lnSpc>
              <a:buFont typeface="Arial" panose="020B0604020202020204" pitchFamily="34" charset="0"/>
              <a:buChar char="•"/>
            </a:pPr>
            <a:r>
              <a:rPr lang="vi-VN" dirty="0">
                <a:latin typeface="Montserrat" pitchFamily="2" charset="0"/>
              </a:rPr>
              <a:t>Duy nhất: 2 dữ liệu khác nhau là gần như tạo ra 2 giá trị băm khác nhau.</a:t>
            </a:r>
          </a:p>
          <a:p>
            <a:pPr marL="742950" lvl="1" indent="-285750" algn="just">
              <a:lnSpc>
                <a:spcPct val="150000"/>
              </a:lnSpc>
              <a:buFont typeface="Arial" panose="020B0604020202020204" pitchFamily="34" charset="0"/>
              <a:buChar char="•"/>
            </a:pPr>
            <a:r>
              <a:rPr lang="vi-VN" dirty="0">
                <a:latin typeface="Montserrat" pitchFamily="2" charset="0"/>
              </a:rPr>
              <a:t>Bảo mật cao: khó làm giả dữ liệu và bảo mật dữ liệu.</a:t>
            </a:r>
          </a:p>
        </p:txBody>
      </p:sp>
    </p:spTree>
    <p:extLst>
      <p:ext uri="{BB962C8B-B14F-4D97-AF65-F5344CB8AC3E}">
        <p14:creationId xmlns:p14="http://schemas.microsoft.com/office/powerpoint/2010/main" val="2473219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609957" y="1119031"/>
            <a:ext cx="4384736" cy="4619938"/>
          </a:xfrm>
          <a:noFill/>
        </p:spPr>
        <p:txBody>
          <a:bodyPr>
            <a:noAutofit/>
          </a:bodyPr>
          <a:lstStyle/>
          <a:p>
            <a:r>
              <a:rPr lang="vi-VN" b="1" dirty="0">
                <a:latin typeface="Montserrat" pitchFamily="2" charset="0"/>
              </a:rPr>
              <a:t>Tổng quan</a:t>
            </a:r>
            <a:endParaRPr lang="en-US" b="1" dirty="0">
              <a:latin typeface="Montserrat" pitchFamily="2" charset="0"/>
            </a:endParaRPr>
          </a:p>
        </p:txBody>
      </p:sp>
      <p:sp>
        <p:nvSpPr>
          <p:cNvPr id="4" name="TextBox 3">
            <a:extLst>
              <a:ext uri="{FF2B5EF4-FFF2-40B4-BE49-F238E27FC236}">
                <a16:creationId xmlns:a16="http://schemas.microsoft.com/office/drawing/2014/main" id="{CDB48FB4-5A6F-F157-30AB-41668100BA36}"/>
              </a:ext>
            </a:extLst>
          </p:cNvPr>
          <p:cNvSpPr txBox="1"/>
          <p:nvPr/>
        </p:nvSpPr>
        <p:spPr>
          <a:xfrm>
            <a:off x="6028968" y="1119031"/>
            <a:ext cx="5553075" cy="5015797"/>
          </a:xfrm>
          <a:prstGeom prst="rect">
            <a:avLst/>
          </a:prstGeom>
          <a:noFill/>
        </p:spPr>
        <p:txBody>
          <a:bodyPr wrap="square" rtlCol="0">
            <a:spAutoFit/>
          </a:bodyPr>
          <a:lstStyle/>
          <a:p>
            <a:pPr marL="514350" indent="-514350">
              <a:lnSpc>
                <a:spcPct val="150000"/>
              </a:lnSpc>
              <a:buFont typeface="+mj-lt"/>
              <a:buAutoNum type="romanUcPeriod"/>
            </a:pPr>
            <a:r>
              <a:rPr lang="vi-VN" sz="2400" dirty="0">
                <a:latin typeface="Montserrat" pitchFamily="2" charset="0"/>
              </a:rPr>
              <a:t>Giới thiệu</a:t>
            </a:r>
          </a:p>
          <a:p>
            <a:pPr marL="514350" indent="-514350">
              <a:lnSpc>
                <a:spcPct val="150000"/>
              </a:lnSpc>
              <a:buFont typeface="+mj-lt"/>
              <a:buAutoNum type="romanUcPeriod"/>
            </a:pPr>
            <a:r>
              <a:rPr lang="vi-VN" sz="2400" dirty="0">
                <a:latin typeface="Montserrat" pitchFamily="2" charset="0"/>
              </a:rPr>
              <a:t>Cách bitcoin hoạt động </a:t>
            </a:r>
          </a:p>
          <a:p>
            <a:pPr marL="514350" indent="-514350">
              <a:lnSpc>
                <a:spcPct val="150000"/>
              </a:lnSpc>
              <a:buFont typeface="+mj-lt"/>
              <a:buAutoNum type="romanUcPeriod"/>
            </a:pPr>
            <a:r>
              <a:rPr lang="vi-VN" sz="2400" dirty="0">
                <a:latin typeface="Montserrat" pitchFamily="2" charset="0"/>
              </a:rPr>
              <a:t>Khóa, địa chỉ </a:t>
            </a:r>
          </a:p>
          <a:p>
            <a:pPr marL="514350" indent="-514350">
              <a:lnSpc>
                <a:spcPct val="150000"/>
              </a:lnSpc>
              <a:buFont typeface="+mj-lt"/>
              <a:buAutoNum type="romanUcPeriod"/>
            </a:pPr>
            <a:r>
              <a:rPr lang="vi-VN" sz="2400" dirty="0">
                <a:latin typeface="Montserrat" pitchFamily="2" charset="0"/>
              </a:rPr>
              <a:t>Ví</a:t>
            </a:r>
          </a:p>
          <a:p>
            <a:pPr marL="514350" indent="-514350">
              <a:lnSpc>
                <a:spcPct val="150000"/>
              </a:lnSpc>
              <a:buFont typeface="+mj-lt"/>
              <a:buAutoNum type="romanUcPeriod"/>
            </a:pPr>
            <a:r>
              <a:rPr lang="vi-VN" sz="2400" dirty="0">
                <a:latin typeface="Montserrat" pitchFamily="2" charset="0"/>
              </a:rPr>
              <a:t>Giao dịch</a:t>
            </a:r>
            <a:endParaRPr lang="en-US" sz="2400" dirty="0">
              <a:latin typeface="Montserrat" pitchFamily="2" charset="0"/>
            </a:endParaRPr>
          </a:p>
          <a:p>
            <a:pPr marL="514350" indent="-514350">
              <a:lnSpc>
                <a:spcPct val="150000"/>
              </a:lnSpc>
              <a:buFont typeface="+mj-lt"/>
              <a:buAutoNum type="romanUcPeriod"/>
            </a:pPr>
            <a:r>
              <a:rPr lang="vi-VN" sz="2400" dirty="0">
                <a:latin typeface="Montserrat" pitchFamily="2" charset="0"/>
              </a:rPr>
              <a:t>Mạng lưới bitcoin</a:t>
            </a:r>
          </a:p>
          <a:p>
            <a:pPr marL="514350" indent="-514350">
              <a:lnSpc>
                <a:spcPct val="150000"/>
              </a:lnSpc>
              <a:buFont typeface="+mj-lt"/>
              <a:buAutoNum type="romanUcPeriod"/>
            </a:pPr>
            <a:r>
              <a:rPr lang="vi-VN" sz="2400" dirty="0">
                <a:latin typeface="Montserrat" pitchFamily="2" charset="0"/>
              </a:rPr>
              <a:t>Blockchain</a:t>
            </a:r>
          </a:p>
          <a:p>
            <a:pPr marL="514350" indent="-514350">
              <a:lnSpc>
                <a:spcPct val="150000"/>
              </a:lnSpc>
              <a:buFont typeface="+mj-lt"/>
              <a:buAutoNum type="romanUcPeriod"/>
            </a:pPr>
            <a:r>
              <a:rPr lang="vi-VN" sz="2400" dirty="0">
                <a:latin typeface="Montserrat" pitchFamily="2" charset="0"/>
              </a:rPr>
              <a:t>Khai thác và đồng thuận </a:t>
            </a:r>
            <a:endParaRPr lang="en-US" sz="2400" dirty="0">
              <a:latin typeface="Montserrat" pitchFamily="2" charset="0"/>
            </a:endParaRPr>
          </a:p>
          <a:p>
            <a:pPr marL="514350" indent="-514350">
              <a:lnSpc>
                <a:spcPct val="150000"/>
              </a:lnSpc>
              <a:buFont typeface="+mj-lt"/>
              <a:buAutoNum type="romanUcPeriod"/>
            </a:pPr>
            <a:endParaRPr lang="vi-VN" sz="2400" dirty="0">
              <a:latin typeface="Montserrat" pitchFamily="2" charset="0"/>
            </a:endParaRPr>
          </a:p>
        </p:txBody>
      </p:sp>
    </p:spTree>
    <p:extLst>
      <p:ext uri="{BB962C8B-B14F-4D97-AF65-F5344CB8AC3E}">
        <p14:creationId xmlns:p14="http://schemas.microsoft.com/office/powerpoint/2010/main" val="3920724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D0AE5-95EB-D82C-1AFA-12546C3568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67C923-1053-3C8D-EBC4-728289FBD173}"/>
              </a:ext>
            </a:extLst>
          </p:cNvPr>
          <p:cNvSpPr>
            <a:spLocks noGrp="1"/>
          </p:cNvSpPr>
          <p:nvPr>
            <p:ph type="title"/>
          </p:nvPr>
        </p:nvSpPr>
        <p:spPr>
          <a:xfrm>
            <a:off x="838200" y="365125"/>
            <a:ext cx="10515600" cy="1325563"/>
          </a:xfrm>
        </p:spPr>
        <p:txBody>
          <a:bodyPr anchor="ctr">
            <a:normAutofit/>
          </a:bodyPr>
          <a:lstStyle/>
          <a:p>
            <a:r>
              <a:rPr lang="vi-VN" sz="3800" b="1" dirty="0">
                <a:latin typeface="Montserrat" pitchFamily="2" charset="0"/>
              </a:rPr>
              <a:t>1. Các thuật toán băm </a:t>
            </a:r>
            <a:endParaRPr lang="en-US" sz="3800" b="1" dirty="0">
              <a:latin typeface="Montserrat" pitchFamily="2" charset="0"/>
            </a:endParaRPr>
          </a:p>
        </p:txBody>
      </p:sp>
      <p:graphicFrame>
        <p:nvGraphicFramePr>
          <p:cNvPr id="3" name="Table 2">
            <a:extLst>
              <a:ext uri="{FF2B5EF4-FFF2-40B4-BE49-F238E27FC236}">
                <a16:creationId xmlns:a16="http://schemas.microsoft.com/office/drawing/2014/main" id="{953D67A0-1AA3-F2C8-28B8-3BF46A98C756}"/>
              </a:ext>
            </a:extLst>
          </p:cNvPr>
          <p:cNvGraphicFramePr>
            <a:graphicFrameLocks noGrp="1"/>
          </p:cNvGraphicFramePr>
          <p:nvPr>
            <p:extLst>
              <p:ext uri="{D42A27DB-BD31-4B8C-83A1-F6EECF244321}">
                <p14:modId xmlns:p14="http://schemas.microsoft.com/office/powerpoint/2010/main" val="2609112696"/>
              </p:ext>
            </p:extLst>
          </p:nvPr>
        </p:nvGraphicFramePr>
        <p:xfrm>
          <a:off x="838200" y="1622492"/>
          <a:ext cx="10515600" cy="2702620"/>
        </p:xfrm>
        <a:graphic>
          <a:graphicData uri="http://schemas.openxmlformats.org/drawingml/2006/table">
            <a:tbl>
              <a:tblPr firstRow="1" bandRow="1">
                <a:tableStyleId>{7E9639D4-E3E2-4D34-9284-5A2195B3D0D7}</a:tableStyleId>
              </a:tblPr>
              <a:tblGrid>
                <a:gridCol w="2131243">
                  <a:extLst>
                    <a:ext uri="{9D8B030D-6E8A-4147-A177-3AD203B41FA5}">
                      <a16:colId xmlns:a16="http://schemas.microsoft.com/office/drawing/2014/main" val="4054071233"/>
                    </a:ext>
                  </a:extLst>
                </a:gridCol>
                <a:gridCol w="4270343">
                  <a:extLst>
                    <a:ext uri="{9D8B030D-6E8A-4147-A177-3AD203B41FA5}">
                      <a16:colId xmlns:a16="http://schemas.microsoft.com/office/drawing/2014/main" val="1880452589"/>
                    </a:ext>
                  </a:extLst>
                </a:gridCol>
                <a:gridCol w="4114014">
                  <a:extLst>
                    <a:ext uri="{9D8B030D-6E8A-4147-A177-3AD203B41FA5}">
                      <a16:colId xmlns:a16="http://schemas.microsoft.com/office/drawing/2014/main" val="3519207621"/>
                    </a:ext>
                  </a:extLst>
                </a:gridCol>
              </a:tblGrid>
              <a:tr h="540524">
                <a:tc>
                  <a:txBody>
                    <a:bodyPr/>
                    <a:lstStyle/>
                    <a:p>
                      <a:pPr>
                        <a:lnSpc>
                          <a:spcPct val="150000"/>
                        </a:lnSpc>
                      </a:pPr>
                      <a:endParaRPr lang="en-US"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b="1" dirty="0">
                          <a:latin typeface="Montserrat" pitchFamily="2" charset="0"/>
                        </a:rPr>
                        <a:t>RIPEMD-160</a:t>
                      </a:r>
                      <a:endParaRPr lang="en-US"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en-US" b="1" dirty="0">
                          <a:latin typeface="Montserrat" pitchFamily="2" charset="0"/>
                        </a:rPr>
                        <a:t>SHA-256</a:t>
                      </a:r>
                      <a:endParaRPr lang="en-US"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3238499"/>
                  </a:ext>
                </a:extLst>
              </a:tr>
              <a:tr h="540524">
                <a:tc>
                  <a:txBody>
                    <a:bodyPr/>
                    <a:lstStyle/>
                    <a:p>
                      <a:pPr>
                        <a:lnSpc>
                          <a:spcPct val="150000"/>
                        </a:lnSpc>
                      </a:pPr>
                      <a:r>
                        <a:rPr lang="en-US" dirty="0" err="1">
                          <a:latin typeface="Montserrat" pitchFamily="2" charset="0"/>
                        </a:rPr>
                        <a:t>Độ</a:t>
                      </a:r>
                      <a:r>
                        <a:rPr lang="en-US" dirty="0">
                          <a:latin typeface="Montserrat" pitchFamily="2" charset="0"/>
                        </a:rPr>
                        <a:t> </a:t>
                      </a:r>
                      <a:r>
                        <a:rPr lang="en-US" dirty="0" err="1">
                          <a:latin typeface="Montserrat" pitchFamily="2" charset="0"/>
                        </a:rPr>
                        <a:t>dài</a:t>
                      </a:r>
                      <a:r>
                        <a:rPr lang="en-US" dirty="0">
                          <a:latin typeface="Montserrat" pitchFamily="2" charset="0"/>
                        </a:rPr>
                        <a:t> </a:t>
                      </a:r>
                      <a:r>
                        <a:rPr lang="en-US" dirty="0" err="1">
                          <a:latin typeface="Montserrat" pitchFamily="2" charset="0"/>
                        </a:rPr>
                        <a:t>mã</a:t>
                      </a:r>
                      <a:r>
                        <a:rPr lang="en-US" dirty="0">
                          <a:latin typeface="Montserrat" pitchFamily="2" charset="0"/>
                        </a:rPr>
                        <a:t> </a:t>
                      </a:r>
                      <a:r>
                        <a:rPr lang="en-US" dirty="0" err="1">
                          <a:latin typeface="Montserrat" pitchFamily="2" charset="0"/>
                        </a:rPr>
                        <a:t>băm</a:t>
                      </a:r>
                      <a:endParaRPr lang="en-US"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US" dirty="0">
                          <a:latin typeface="Montserrat" pitchFamily="2" charset="0"/>
                        </a:rPr>
                        <a:t>160-bit (20 byte)</a:t>
                      </a:r>
                      <a:r>
                        <a:rPr lang="vi-VN" dirty="0">
                          <a:latin typeface="Montserrat" pitchFamily="2" charset="0"/>
                        </a:rPr>
                        <a:t> – 40 kí tự hexa</a:t>
                      </a:r>
                      <a:endParaRPr lang="en-US"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US" dirty="0">
                          <a:latin typeface="Montserrat" pitchFamily="2" charset="0"/>
                        </a:rPr>
                        <a:t>256-bit (32 byte)</a:t>
                      </a:r>
                      <a:r>
                        <a:rPr lang="vi-VN" dirty="0">
                          <a:latin typeface="Montserrat" pitchFamily="2" charset="0"/>
                        </a:rPr>
                        <a:t> – 64 kí tự hexa</a:t>
                      </a:r>
                      <a:endParaRPr lang="en-US"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25621677"/>
                  </a:ext>
                </a:extLst>
              </a:tr>
              <a:tr h="540524">
                <a:tc>
                  <a:txBody>
                    <a:bodyPr/>
                    <a:lstStyle/>
                    <a:p>
                      <a:pPr>
                        <a:lnSpc>
                          <a:spcPct val="150000"/>
                        </a:lnSpc>
                      </a:pPr>
                      <a:r>
                        <a:rPr lang="en-US" dirty="0" err="1">
                          <a:latin typeface="Montserrat" pitchFamily="2" charset="0"/>
                        </a:rPr>
                        <a:t>Cấu</a:t>
                      </a:r>
                      <a:r>
                        <a:rPr lang="en-US" dirty="0">
                          <a:latin typeface="Montserrat" pitchFamily="2" charset="0"/>
                        </a:rPr>
                        <a:t> </a:t>
                      </a:r>
                      <a:r>
                        <a:rPr lang="en-US" dirty="0" err="1">
                          <a:latin typeface="Montserrat" pitchFamily="2" charset="0"/>
                        </a:rPr>
                        <a:t>trúc</a:t>
                      </a:r>
                      <a:endParaRPr lang="en-US"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vi-VN" dirty="0">
                          <a:latin typeface="Montserrat" pitchFamily="2" charset="0"/>
                        </a:rPr>
                        <a:t>2 luồng 40 vòng nén song song</a:t>
                      </a:r>
                      <a:endParaRPr lang="en-US"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vi-VN" dirty="0">
                          <a:latin typeface="Montserrat" pitchFamily="2" charset="0"/>
                        </a:rPr>
                        <a:t>1 luồng 64 vòng nén</a:t>
                      </a:r>
                      <a:endParaRPr lang="en-US"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50130394"/>
                  </a:ext>
                </a:extLst>
              </a:tr>
              <a:tr h="540524">
                <a:tc>
                  <a:txBody>
                    <a:bodyPr/>
                    <a:lstStyle/>
                    <a:p>
                      <a:pPr>
                        <a:lnSpc>
                          <a:spcPct val="150000"/>
                        </a:lnSpc>
                      </a:pPr>
                      <a:r>
                        <a:rPr lang="vi-VN" dirty="0">
                          <a:latin typeface="Montserrat" pitchFamily="2" charset="0"/>
                        </a:rPr>
                        <a:t>Phá triển</a:t>
                      </a:r>
                      <a:endParaRPr lang="en-US"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vi-VN" dirty="0">
                          <a:latin typeface="Montserrat" pitchFamily="2" charset="0"/>
                        </a:rPr>
                        <a:t>N</a:t>
                      </a:r>
                      <a:r>
                        <a:rPr lang="en-US" dirty="0" err="1">
                          <a:latin typeface="Montserrat" pitchFamily="2" charset="0"/>
                        </a:rPr>
                        <a:t>hóm</a:t>
                      </a:r>
                      <a:r>
                        <a:rPr lang="en-US" dirty="0">
                          <a:latin typeface="Montserrat" pitchFamily="2" charset="0"/>
                        </a:rPr>
                        <a:t> </a:t>
                      </a:r>
                      <a:r>
                        <a:rPr lang="en-US" dirty="0" err="1">
                          <a:latin typeface="Montserrat" pitchFamily="2" charset="0"/>
                        </a:rPr>
                        <a:t>châu</a:t>
                      </a:r>
                      <a:r>
                        <a:rPr lang="en-US" dirty="0">
                          <a:latin typeface="Montserrat" pitchFamily="2" charset="0"/>
                        </a:rPr>
                        <a:t> </a:t>
                      </a:r>
                      <a:r>
                        <a:rPr lang="vi-VN" dirty="0">
                          <a:latin typeface="Montserrat" pitchFamily="2" charset="0"/>
                        </a:rPr>
                        <a:t>Âu: </a:t>
                      </a:r>
                      <a:r>
                        <a:rPr lang="en-US" dirty="0">
                          <a:latin typeface="Montserrat" pitchFamily="2" charset="0"/>
                        </a:rPr>
                        <a:t>RIPE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vi-VN" dirty="0">
                          <a:latin typeface="Montserrat" pitchFamily="2" charset="0"/>
                        </a:rPr>
                        <a:t>Chính phủ Mỹ: NSA/</a:t>
                      </a:r>
                      <a:r>
                        <a:rPr lang="en-US" dirty="0">
                          <a:latin typeface="Montserrat" pitchFamily="2" charset="0"/>
                        </a:rPr>
                        <a:t>NIST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35773975"/>
                  </a:ext>
                </a:extLst>
              </a:tr>
              <a:tr h="540524">
                <a:tc>
                  <a:txBody>
                    <a:bodyPr/>
                    <a:lstStyle/>
                    <a:p>
                      <a:pPr>
                        <a:lnSpc>
                          <a:spcPct val="150000"/>
                        </a:lnSpc>
                      </a:pPr>
                      <a:r>
                        <a:rPr lang="vi-VN" dirty="0">
                          <a:latin typeface="Montserrat" pitchFamily="2" charset="0"/>
                        </a:rPr>
                        <a:t>Đầu vào </a:t>
                      </a:r>
                      <a:endParaRPr lang="en-US"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lnSpc>
                          <a:spcPct val="150000"/>
                        </a:lnSpc>
                      </a:pPr>
                      <a:r>
                        <a:rPr lang="vi-VN" dirty="0">
                          <a:latin typeface="Montserrat" pitchFamily="2" charset="0"/>
                        </a:rPr>
                        <a:t>Không giới hạn</a:t>
                      </a:r>
                      <a:endParaRPr lang="en-US"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latin typeface="Montserra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73324767"/>
                  </a:ext>
                </a:extLst>
              </a:tr>
            </a:tbl>
          </a:graphicData>
        </a:graphic>
      </p:graphicFrame>
      <p:sp>
        <p:nvSpPr>
          <p:cNvPr id="4" name="Rectangle 3">
            <a:extLst>
              <a:ext uri="{FF2B5EF4-FFF2-40B4-BE49-F238E27FC236}">
                <a16:creationId xmlns:a16="http://schemas.microsoft.com/office/drawing/2014/main" id="{D27D26A4-FFB7-5B52-73B2-503A05A5033D}"/>
              </a:ext>
            </a:extLst>
          </p:cNvPr>
          <p:cNvSpPr/>
          <p:nvPr/>
        </p:nvSpPr>
        <p:spPr>
          <a:xfrm>
            <a:off x="5067300" y="5093275"/>
            <a:ext cx="1636776" cy="978408"/>
          </a:xfrm>
          <a:prstGeom prst="rect">
            <a:avLst/>
          </a:prstGeom>
          <a:solidFill>
            <a:srgbClr val="FF94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latin typeface="Montserrat" pitchFamily="2" charset="0"/>
                <a:cs typeface="Mongolian Baiti" panose="03000500000000000000" pitchFamily="66" charset="0"/>
              </a:rPr>
              <a:t>HASH FUNCTION</a:t>
            </a:r>
            <a:endParaRPr lang="en-US" b="1" dirty="0">
              <a:latin typeface="Montserrat" pitchFamily="2" charset="0"/>
              <a:cs typeface="Mongolian Baiti" panose="03000500000000000000" pitchFamily="66" charset="0"/>
            </a:endParaRPr>
          </a:p>
        </p:txBody>
      </p:sp>
      <p:sp>
        <p:nvSpPr>
          <p:cNvPr id="5" name="TextBox 4">
            <a:extLst>
              <a:ext uri="{FF2B5EF4-FFF2-40B4-BE49-F238E27FC236}">
                <a16:creationId xmlns:a16="http://schemas.microsoft.com/office/drawing/2014/main" id="{715CD262-53B8-82FE-2D42-EEEF3CE1CB51}"/>
              </a:ext>
            </a:extLst>
          </p:cNvPr>
          <p:cNvSpPr txBox="1"/>
          <p:nvPr/>
        </p:nvSpPr>
        <p:spPr>
          <a:xfrm>
            <a:off x="1874520" y="5397813"/>
            <a:ext cx="1969008" cy="369332"/>
          </a:xfrm>
          <a:prstGeom prst="rect">
            <a:avLst/>
          </a:prstGeom>
          <a:noFill/>
        </p:spPr>
        <p:txBody>
          <a:bodyPr wrap="square" rtlCol="0">
            <a:spAutoFit/>
          </a:bodyPr>
          <a:lstStyle/>
          <a:p>
            <a:r>
              <a:rPr lang="vi-VN" b="1" dirty="0">
                <a:latin typeface="Montserrat" pitchFamily="2" charset="0"/>
              </a:rPr>
              <a:t>Any size input</a:t>
            </a:r>
            <a:endParaRPr lang="en-US" b="1" dirty="0">
              <a:latin typeface="Montserrat" pitchFamily="2" charset="0"/>
            </a:endParaRPr>
          </a:p>
        </p:txBody>
      </p:sp>
      <p:sp>
        <p:nvSpPr>
          <p:cNvPr id="7" name="TextBox 6">
            <a:extLst>
              <a:ext uri="{FF2B5EF4-FFF2-40B4-BE49-F238E27FC236}">
                <a16:creationId xmlns:a16="http://schemas.microsoft.com/office/drawing/2014/main" id="{446A97A4-D0BD-EBE7-3007-4B304EC6721F}"/>
              </a:ext>
            </a:extLst>
          </p:cNvPr>
          <p:cNvSpPr txBox="1"/>
          <p:nvPr/>
        </p:nvSpPr>
        <p:spPr>
          <a:xfrm>
            <a:off x="8055864" y="5397813"/>
            <a:ext cx="2334768" cy="369332"/>
          </a:xfrm>
          <a:prstGeom prst="rect">
            <a:avLst/>
          </a:prstGeom>
          <a:noFill/>
        </p:spPr>
        <p:txBody>
          <a:bodyPr wrap="square" rtlCol="0">
            <a:spAutoFit/>
          </a:bodyPr>
          <a:lstStyle/>
          <a:p>
            <a:r>
              <a:rPr lang="vi-VN" b="1" dirty="0">
                <a:latin typeface="Montserrat" pitchFamily="2" charset="0"/>
              </a:rPr>
              <a:t>Fixed size output</a:t>
            </a:r>
            <a:endParaRPr lang="en-US" b="1" dirty="0">
              <a:latin typeface="Montserrat" pitchFamily="2" charset="0"/>
            </a:endParaRPr>
          </a:p>
        </p:txBody>
      </p:sp>
      <p:sp>
        <p:nvSpPr>
          <p:cNvPr id="8" name="Arrow: Right 7">
            <a:extLst>
              <a:ext uri="{FF2B5EF4-FFF2-40B4-BE49-F238E27FC236}">
                <a16:creationId xmlns:a16="http://schemas.microsoft.com/office/drawing/2014/main" id="{81A5493E-C4BA-782E-8F76-5C4163275046}"/>
              </a:ext>
            </a:extLst>
          </p:cNvPr>
          <p:cNvSpPr/>
          <p:nvPr/>
        </p:nvSpPr>
        <p:spPr>
          <a:xfrm>
            <a:off x="3822954" y="5455820"/>
            <a:ext cx="970788" cy="253313"/>
          </a:xfrm>
          <a:prstGeom prst="rightArrow">
            <a:avLst/>
          </a:prstGeom>
          <a:solidFill>
            <a:srgbClr val="2BC2B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 name="Arrow: Right 8">
            <a:extLst>
              <a:ext uri="{FF2B5EF4-FFF2-40B4-BE49-F238E27FC236}">
                <a16:creationId xmlns:a16="http://schemas.microsoft.com/office/drawing/2014/main" id="{DC207037-9BC0-9C4C-B795-0BD0D3F3EAF1}"/>
              </a:ext>
            </a:extLst>
          </p:cNvPr>
          <p:cNvSpPr/>
          <p:nvPr/>
        </p:nvSpPr>
        <p:spPr>
          <a:xfrm>
            <a:off x="6977634" y="5455819"/>
            <a:ext cx="970788" cy="253313"/>
          </a:xfrm>
          <a:prstGeom prst="rightArrow">
            <a:avLst/>
          </a:prstGeom>
          <a:solidFill>
            <a:srgbClr val="2BC2B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9511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6B883-2830-E37F-FA76-DA343703E8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D38356-264D-E69F-3B5B-D605CDD21D0E}"/>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2. Base58 và Base58Check</a:t>
            </a:r>
            <a:endParaRPr lang="en-US" sz="3800" b="1" dirty="0">
              <a:latin typeface="Montserrat" pitchFamily="2" charset="0"/>
            </a:endParaRPr>
          </a:p>
        </p:txBody>
      </p:sp>
      <p:sp>
        <p:nvSpPr>
          <p:cNvPr id="3" name="TextBox 2">
            <a:extLst>
              <a:ext uri="{FF2B5EF4-FFF2-40B4-BE49-F238E27FC236}">
                <a16:creationId xmlns:a16="http://schemas.microsoft.com/office/drawing/2014/main" id="{B79BB2B3-E191-8D28-D283-D3AB531064AC}"/>
              </a:ext>
            </a:extLst>
          </p:cNvPr>
          <p:cNvSpPr txBox="1"/>
          <p:nvPr/>
        </p:nvSpPr>
        <p:spPr>
          <a:xfrm>
            <a:off x="838200" y="1328777"/>
            <a:ext cx="10555224" cy="21229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b="1" dirty="0">
                <a:latin typeface="Montserrat" pitchFamily="2" charset="0"/>
              </a:rPr>
              <a:t>Base58</a:t>
            </a:r>
            <a:r>
              <a:rPr lang="vi-VN" dirty="0">
                <a:latin typeface="Montserrat" pitchFamily="2" charset="0"/>
              </a:rPr>
              <a:t>: </a:t>
            </a:r>
          </a:p>
          <a:p>
            <a:pPr marL="742950" lvl="1" indent="-285750">
              <a:lnSpc>
                <a:spcPct val="150000"/>
              </a:lnSpc>
              <a:buFont typeface="Arial" panose="020B0604020202020204" pitchFamily="34" charset="0"/>
              <a:buChar char="•"/>
            </a:pPr>
            <a:r>
              <a:rPr lang="vi-VN" dirty="0">
                <a:latin typeface="Montserrat" pitchFamily="2" charset="0"/>
              </a:rPr>
              <a:t>Gồm 62 cơ số (chữ số, chữ cái thường, chữ cái hoa) nhưng bỏ đi những kí tự dễ nhầm lẫn (chữ số 0, chữ O hoa, chữ I hoa, chữ l thường).</a:t>
            </a:r>
          </a:p>
          <a:p>
            <a:pPr marL="742950" lvl="1" indent="-285750">
              <a:lnSpc>
                <a:spcPct val="150000"/>
              </a:lnSpc>
              <a:buFont typeface="Arial" panose="020B0604020202020204" pitchFamily="34" charset="0"/>
              <a:buChar char="•"/>
            </a:pPr>
            <a:r>
              <a:rPr lang="vi-VN" dirty="0">
                <a:latin typeface="Montserrat" pitchFamily="2" charset="0"/>
              </a:rPr>
              <a:t>Dùng để mã hóa dữ liệu nhị phân thành chuỗi ngắn gọn.</a:t>
            </a:r>
          </a:p>
          <a:p>
            <a:pPr marL="285750" indent="-285750">
              <a:lnSpc>
                <a:spcPct val="150000"/>
              </a:lnSpc>
              <a:buFont typeface="Arial" panose="020B0604020202020204" pitchFamily="34" charset="0"/>
              <a:buChar char="•"/>
            </a:pPr>
            <a:endParaRPr lang="vi-VN" dirty="0">
              <a:latin typeface="Montserrat" pitchFamily="2" charset="0"/>
            </a:endParaRPr>
          </a:p>
        </p:txBody>
      </p:sp>
    </p:spTree>
    <p:extLst>
      <p:ext uri="{BB962C8B-B14F-4D97-AF65-F5344CB8AC3E}">
        <p14:creationId xmlns:p14="http://schemas.microsoft.com/office/powerpoint/2010/main" val="3149440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CB44F-D194-6345-58C6-DD193EAB35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D77F86-F262-2971-E5EF-CD7FEA096A8C}"/>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2. Base58 và Base58Check</a:t>
            </a:r>
            <a:endParaRPr lang="en-US" sz="3800" b="1" dirty="0">
              <a:latin typeface="Montserrat" pitchFamily="2" charset="0"/>
            </a:endParaRPr>
          </a:p>
        </p:txBody>
      </p:sp>
      <p:sp>
        <p:nvSpPr>
          <p:cNvPr id="3" name="TextBox 2">
            <a:extLst>
              <a:ext uri="{FF2B5EF4-FFF2-40B4-BE49-F238E27FC236}">
                <a16:creationId xmlns:a16="http://schemas.microsoft.com/office/drawing/2014/main" id="{AD819AD0-49B6-C4FD-2B86-1C3A8768543A}"/>
              </a:ext>
            </a:extLst>
          </p:cNvPr>
          <p:cNvSpPr txBox="1"/>
          <p:nvPr/>
        </p:nvSpPr>
        <p:spPr>
          <a:xfrm>
            <a:off x="838200" y="1328777"/>
            <a:ext cx="4167433" cy="212295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vi-VN" b="1" dirty="0">
                <a:latin typeface="Montserrat" pitchFamily="2" charset="0"/>
              </a:rPr>
              <a:t>Base58Check</a:t>
            </a:r>
            <a:r>
              <a:rPr lang="vi-VN" dirty="0">
                <a:latin typeface="Montserrat" pitchFamily="2" charset="0"/>
              </a:rPr>
              <a:t>: là một phiên bản mở rộng của Base58, nhưng có thêm tính năng kiểm tra lỗi (checksum) để đảm bảo tính toàn vẹn của dữ liệu:</a:t>
            </a:r>
          </a:p>
        </p:txBody>
      </p:sp>
      <p:sp>
        <p:nvSpPr>
          <p:cNvPr id="4" name="TextBox 3">
            <a:extLst>
              <a:ext uri="{FF2B5EF4-FFF2-40B4-BE49-F238E27FC236}">
                <a16:creationId xmlns:a16="http://schemas.microsoft.com/office/drawing/2014/main" id="{F8F70818-C338-226D-37BA-0E7D6C2DF8FC}"/>
              </a:ext>
            </a:extLst>
          </p:cNvPr>
          <p:cNvSpPr txBox="1"/>
          <p:nvPr/>
        </p:nvSpPr>
        <p:spPr>
          <a:xfrm>
            <a:off x="11957115" y="3297024"/>
            <a:ext cx="9802368" cy="378494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endParaRPr lang="vi-VN" dirty="0">
              <a:latin typeface="Montserrat" pitchFamily="2" charset="0"/>
            </a:endParaRPr>
          </a:p>
          <a:p>
            <a:pPr marL="742950" lvl="1" indent="-285750" algn="just">
              <a:lnSpc>
                <a:spcPct val="150000"/>
              </a:lnSpc>
              <a:buFont typeface="Arial" panose="020B0604020202020204" pitchFamily="34" charset="0"/>
              <a:buChar char="•"/>
            </a:pPr>
            <a:r>
              <a:rPr lang="vi-VN" dirty="0">
                <a:latin typeface="Montserrat" pitchFamily="2" charset="0"/>
              </a:rPr>
              <a:t>Thêm tiền tố: Một byte tiền tố (prefix) được thêm vào đầu của chuỗi dữ liệu, ví dụ như 0x00 cho địa chỉ Bitcoin.</a:t>
            </a:r>
          </a:p>
          <a:p>
            <a:pPr marL="742950" lvl="1" indent="-285750" algn="just">
              <a:lnSpc>
                <a:spcPct val="150000"/>
              </a:lnSpc>
              <a:buFont typeface="Arial" panose="020B0604020202020204" pitchFamily="34" charset="0"/>
              <a:buChar char="•"/>
            </a:pPr>
            <a:r>
              <a:rPr lang="vi-VN" dirty="0">
                <a:latin typeface="Montserrat" pitchFamily="2" charset="0"/>
              </a:rPr>
              <a:t>Hashing: Tạo ra một mã checksum bằng cách sử dụng hàm băm SHA-256 hai lần (double SHA-256) trên dữ liệu.</a:t>
            </a:r>
          </a:p>
          <a:p>
            <a:pPr marL="742950" lvl="1" indent="-285750" algn="just">
              <a:lnSpc>
                <a:spcPct val="150000"/>
              </a:lnSpc>
              <a:buFont typeface="Arial" panose="020B0604020202020204" pitchFamily="34" charset="0"/>
              <a:buChar char="•"/>
            </a:pPr>
            <a:r>
              <a:rPr lang="vi-VN" dirty="0">
                <a:latin typeface="Montserrat" pitchFamily="2" charset="0"/>
              </a:rPr>
              <a:t>Thêm checksum: 4 byte đầu tiên của kết quả từ bước hashing (checksum) sẽ được thêm vào cuối của dữ liệu gốc.</a:t>
            </a:r>
          </a:p>
          <a:p>
            <a:pPr marL="742950" lvl="1" indent="-285750" algn="just">
              <a:lnSpc>
                <a:spcPct val="150000"/>
              </a:lnSpc>
              <a:buFont typeface="Arial" panose="020B0604020202020204" pitchFamily="34" charset="0"/>
              <a:buChar char="•"/>
            </a:pPr>
            <a:r>
              <a:rPr lang="vi-VN" dirty="0">
                <a:latin typeface="Montserrat" pitchFamily="2" charset="0"/>
              </a:rPr>
              <a:t>Mã hóa Base58: Dữ liệu sau khi thêm checksum sẽ được mã hóa bằng hệ thống Base58 để tạo ra chuỗi cuối cùng.</a:t>
            </a:r>
          </a:p>
        </p:txBody>
      </p:sp>
      <p:pic>
        <p:nvPicPr>
          <p:cNvPr id="1030" name="Picture 6">
            <a:extLst>
              <a:ext uri="{FF2B5EF4-FFF2-40B4-BE49-F238E27FC236}">
                <a16:creationId xmlns:a16="http://schemas.microsoft.com/office/drawing/2014/main" id="{AAF3358B-BA3E-FA0A-A980-7995645C35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6984" y="1435941"/>
            <a:ext cx="5565465" cy="4583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181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38A42-F28A-B1FA-C57B-7A3998754A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A2523D-4FDE-8A14-0158-7AB8407DCD95}"/>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3. Elliptic Curve Cryptography (ECC)</a:t>
            </a:r>
            <a:endParaRPr lang="en-US" sz="3800" b="1" dirty="0">
              <a:latin typeface="Montserrat" pitchFamily="2" charset="0"/>
            </a:endParaRPr>
          </a:p>
        </p:txBody>
      </p:sp>
      <p:sp>
        <p:nvSpPr>
          <p:cNvPr id="3" name="Content Placeholder 2">
            <a:extLst>
              <a:ext uri="{FF2B5EF4-FFF2-40B4-BE49-F238E27FC236}">
                <a16:creationId xmlns:a16="http://schemas.microsoft.com/office/drawing/2014/main" id="{C4971D65-BF0F-B693-E584-D1268AD608FC}"/>
              </a:ext>
            </a:extLst>
          </p:cNvPr>
          <p:cNvSpPr txBox="1">
            <a:spLocks/>
          </p:cNvSpPr>
          <p:nvPr/>
        </p:nvSpPr>
        <p:spPr>
          <a:xfrm>
            <a:off x="838200" y="1499617"/>
            <a:ext cx="4529328" cy="2551175"/>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indent="0" algn="just">
              <a:lnSpc>
                <a:spcPct val="150000"/>
              </a:lnSpc>
              <a:spcBef>
                <a:spcPts val="0"/>
              </a:spcBef>
              <a:buNone/>
            </a:pPr>
            <a:endParaRPr lang="vi-VN" sz="1800" dirty="0">
              <a:latin typeface="Montserrat" pitchFamily="2"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7C544F7-E967-064E-ACF7-F382B5B06B6B}"/>
                  </a:ext>
                </a:extLst>
              </p:cNvPr>
              <p:cNvSpPr txBox="1"/>
              <p:nvPr/>
            </p:nvSpPr>
            <p:spPr>
              <a:xfrm>
                <a:off x="838200" y="1499617"/>
                <a:ext cx="10515600" cy="25430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latin typeface="Montserrat" pitchFamily="2" charset="0"/>
                  </a:rPr>
                  <a:t>Là một loại mật mã khóa công khai bất đối xứng dựa trên bài toán logarit rời rạc được biểu diễn bằng phép cộng và phép nhân trên các điểm của một đường cong elliptic.</a:t>
                </a:r>
              </a:p>
              <a:p>
                <a:pPr marL="285750" indent="-285750">
                  <a:lnSpc>
                    <a:spcPct val="150000"/>
                  </a:lnSpc>
                  <a:buFont typeface="Arial" panose="020B0604020202020204" pitchFamily="34" charset="0"/>
                  <a:buChar char="•"/>
                </a:pPr>
                <a:r>
                  <a:rPr lang="vi-VN" dirty="0">
                    <a:latin typeface="Montserrat" pitchFamily="2" charset="0"/>
                  </a:rPr>
                  <a:t>Bitcoin sử dụng secp256k1, được định nghĩa bởi hàm:</a:t>
                </a:r>
              </a:p>
              <a:p>
                <a:pPr lvl="1">
                  <a:lnSpc>
                    <a:spcPct val="150000"/>
                  </a:lnSpc>
                </a:pPr>
                <a14:m>
                  <m:oMathPara xmlns:m="http://schemas.openxmlformats.org/officeDocument/2006/math">
                    <m:oMathParaPr>
                      <m:jc m:val="centerGroup"/>
                    </m:oMathParaPr>
                    <m:oMath xmlns:m="http://schemas.openxmlformats.org/officeDocument/2006/math">
                      <m:sSup>
                        <m:sSupPr>
                          <m:ctrlPr>
                            <a:rPr lang="vi-VN" b="0" i="1" dirty="0" smtClean="0">
                              <a:solidFill>
                                <a:srgbClr val="836967"/>
                              </a:solidFill>
                              <a:latin typeface="Cambria Math" panose="02040503050406030204" pitchFamily="18" charset="0"/>
                            </a:rPr>
                          </m:ctrlPr>
                        </m:sSupPr>
                        <m:e>
                          <m:r>
                            <a:rPr lang="vi-VN" b="0" i="1" dirty="0" smtClean="0">
                              <a:latin typeface="Cambria Math" panose="02040503050406030204" pitchFamily="18" charset="0"/>
                            </a:rPr>
                            <m:t>𝑦</m:t>
                          </m:r>
                        </m:e>
                        <m:sup>
                          <m:r>
                            <a:rPr lang="vi-VN" b="0" i="1" dirty="0" smtClean="0">
                              <a:latin typeface="Cambria Math" panose="02040503050406030204" pitchFamily="18" charset="0"/>
                            </a:rPr>
                            <m:t>2</m:t>
                          </m:r>
                        </m:sup>
                      </m:sSup>
                      <m:r>
                        <a:rPr lang="vi-VN" b="0" i="1" dirty="0" smtClean="0">
                          <a:latin typeface="Cambria Math" panose="02040503050406030204" pitchFamily="18" charset="0"/>
                        </a:rPr>
                        <m:t> ≡</m:t>
                      </m:r>
                      <m:r>
                        <a:rPr lang="vi-VN" b="0" i="0" dirty="0" smtClean="0">
                          <a:latin typeface="Cambria Math" panose="02040503050406030204" pitchFamily="18" charset="0"/>
                        </a:rPr>
                        <m:t> </m:t>
                      </m:r>
                      <m:sSup>
                        <m:sSupPr>
                          <m:ctrlPr>
                            <a:rPr lang="vi-VN" b="0" i="1" dirty="0" smtClean="0">
                              <a:solidFill>
                                <a:srgbClr val="836967"/>
                              </a:solidFill>
                              <a:latin typeface="Cambria Math" panose="02040503050406030204" pitchFamily="18" charset="0"/>
                            </a:rPr>
                          </m:ctrlPr>
                        </m:sSupPr>
                        <m:e>
                          <m:r>
                            <a:rPr lang="vi-VN" b="0" i="0" dirty="0" smtClean="0">
                              <a:latin typeface="Cambria Math" panose="02040503050406030204" pitchFamily="18" charset="0"/>
                            </a:rPr>
                            <m:t>𝑥</m:t>
                          </m:r>
                        </m:e>
                        <m:sup>
                          <m:r>
                            <a:rPr lang="vi-VN" b="0" i="0" dirty="0" smtClean="0">
                              <a:latin typeface="Cambria Math" panose="02040503050406030204" pitchFamily="18" charset="0"/>
                            </a:rPr>
                            <m:t>3</m:t>
                          </m:r>
                        </m:sup>
                      </m:sSup>
                      <m:r>
                        <a:rPr lang="vi-VN" b="0" i="0" dirty="0" smtClean="0">
                          <a:latin typeface="Cambria Math" panose="02040503050406030204" pitchFamily="18" charset="0"/>
                        </a:rPr>
                        <m:t>+ </m:t>
                      </m:r>
                      <m:r>
                        <a:rPr lang="vi-VN" i="1" dirty="0">
                          <a:latin typeface="Cambria Math" panose="02040503050406030204" pitchFamily="18" charset="0"/>
                        </a:rPr>
                        <m:t>7</m:t>
                      </m:r>
                      <m:r>
                        <a:rPr lang="vi-VN" b="0" i="0" dirty="0" smtClean="0">
                          <a:latin typeface="Cambria Math" panose="02040503050406030204" pitchFamily="18" charset="0"/>
                        </a:rPr>
                        <m:t> </m:t>
                      </m:r>
                      <m:d>
                        <m:dPr>
                          <m:ctrlPr>
                            <a:rPr lang="vi-VN" b="0" i="1" dirty="0" smtClean="0">
                              <a:latin typeface="Cambria Math" panose="02040503050406030204" pitchFamily="18" charset="0"/>
                            </a:rPr>
                          </m:ctrlPr>
                        </m:dPr>
                        <m:e>
                          <m:r>
                            <m:rPr>
                              <m:sty m:val="p"/>
                            </m:rPr>
                            <a:rPr lang="vi-VN" i="1" dirty="0">
                              <a:latin typeface="Cambria Math" panose="02040503050406030204" pitchFamily="18" charset="0"/>
                            </a:rPr>
                            <m:t>modulo</m:t>
                          </m:r>
                          <m:r>
                            <a:rPr lang="vi-VN" b="0" i="0" dirty="0" smtClean="0">
                              <a:latin typeface="Cambria Math" panose="02040503050406030204" pitchFamily="18" charset="0"/>
                            </a:rPr>
                            <m:t> </m:t>
                          </m:r>
                          <m:r>
                            <m:rPr>
                              <m:sty m:val="p"/>
                            </m:rPr>
                            <a:rPr lang="vi-VN" i="1" dirty="0">
                              <a:latin typeface="Cambria Math" panose="02040503050406030204" pitchFamily="18" charset="0"/>
                            </a:rPr>
                            <m:t>p</m:t>
                          </m:r>
                        </m:e>
                      </m:d>
                    </m:oMath>
                  </m:oMathPara>
                </a14:m>
                <a:endParaRPr lang="vi-VN" b="0" dirty="0">
                  <a:latin typeface="Montserrat" pitchFamily="2" charset="0"/>
                </a:endParaRPr>
              </a:p>
              <a:p>
                <a:pPr marL="285750" indent="-285750">
                  <a:lnSpc>
                    <a:spcPct val="150000"/>
                  </a:lnSpc>
                  <a:buFont typeface="Arial" panose="020B0604020202020204" pitchFamily="34" charset="0"/>
                  <a:buChar char="•"/>
                </a:pPr>
                <a:r>
                  <a:rPr lang="vi-VN" dirty="0">
                    <a:latin typeface="Montserrat" pitchFamily="2" charset="0"/>
                  </a:rPr>
                  <a:t>Trong đó </a:t>
                </a:r>
                <a14:m>
                  <m:oMath xmlns:m="http://schemas.openxmlformats.org/officeDocument/2006/math">
                    <m:r>
                      <a:rPr lang="en-US" i="1" dirty="0" smtClean="0">
                        <a:latin typeface="Cambria Math" panose="02040503050406030204" pitchFamily="18" charset="0"/>
                      </a:rPr>
                      <m:t>𝑝</m:t>
                    </m:r>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2</m:t>
                        </m:r>
                      </m:e>
                      <m:sup>
                        <m:r>
                          <a:rPr lang="en-US" i="0" dirty="0">
                            <a:latin typeface="Cambria Math" panose="02040503050406030204" pitchFamily="18" charset="0"/>
                          </a:rPr>
                          <m:t>256</m:t>
                        </m:r>
                      </m:sup>
                    </m:sSup>
                    <m:r>
                      <a:rPr lang="vi-VN" b="0" i="1" dirty="0" smtClean="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dirty="0">
                            <a:latin typeface="Cambria Math" panose="02040503050406030204" pitchFamily="18" charset="0"/>
                          </a:rPr>
                          <m:t>2</m:t>
                        </m:r>
                      </m:e>
                      <m:sup>
                        <m:r>
                          <a:rPr lang="vi-VN" i="1" dirty="0">
                            <a:latin typeface="Cambria Math" panose="02040503050406030204" pitchFamily="18" charset="0"/>
                          </a:rPr>
                          <m:t>32</m:t>
                        </m:r>
                      </m:sup>
                    </m:sSup>
                    <m:r>
                      <a:rPr lang="vi-VN" b="0" i="1" dirty="0" smtClean="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dirty="0">
                            <a:latin typeface="Cambria Math" panose="02040503050406030204" pitchFamily="18" charset="0"/>
                          </a:rPr>
                          <m:t>2</m:t>
                        </m:r>
                      </m:e>
                      <m:sup>
                        <m:r>
                          <a:rPr lang="vi-VN" i="1" dirty="0">
                            <a:latin typeface="Cambria Math" panose="02040503050406030204" pitchFamily="18" charset="0"/>
                          </a:rPr>
                          <m:t>9</m:t>
                        </m:r>
                      </m:sup>
                    </m:sSup>
                    <m:r>
                      <a:rPr lang="vi-VN" b="0" i="1" dirty="0" smtClean="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dirty="0">
                            <a:latin typeface="Cambria Math" panose="02040503050406030204" pitchFamily="18" charset="0"/>
                          </a:rPr>
                          <m:t>2</m:t>
                        </m:r>
                      </m:e>
                      <m:sup>
                        <m:r>
                          <a:rPr lang="vi-VN" i="1" dirty="0">
                            <a:latin typeface="Cambria Math" panose="02040503050406030204" pitchFamily="18" charset="0"/>
                          </a:rPr>
                          <m:t>8</m:t>
                        </m:r>
                      </m:sup>
                    </m:sSup>
                    <m:r>
                      <a:rPr lang="vi-VN" b="0" i="1" dirty="0" smtClean="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dirty="0">
                            <a:latin typeface="Cambria Math" panose="02040503050406030204" pitchFamily="18" charset="0"/>
                          </a:rPr>
                          <m:t>2</m:t>
                        </m:r>
                      </m:e>
                      <m:sup>
                        <m:r>
                          <a:rPr lang="vi-VN" i="1" dirty="0">
                            <a:latin typeface="Cambria Math" panose="02040503050406030204" pitchFamily="18" charset="0"/>
                          </a:rPr>
                          <m:t>7</m:t>
                        </m:r>
                      </m:sup>
                    </m:sSup>
                    <m:r>
                      <a:rPr lang="vi-VN" b="0" i="1" dirty="0" smtClean="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dirty="0">
                            <a:latin typeface="Cambria Math" panose="02040503050406030204" pitchFamily="18" charset="0"/>
                          </a:rPr>
                          <m:t>2</m:t>
                        </m:r>
                      </m:e>
                      <m:sup>
                        <m:r>
                          <a:rPr lang="en-US" dirty="0">
                            <a:latin typeface="Cambria Math" panose="02040503050406030204" pitchFamily="18" charset="0"/>
                          </a:rPr>
                          <m:t>6</m:t>
                        </m:r>
                      </m:sup>
                    </m:sSup>
                    <m:r>
                      <a:rPr lang="vi-VN" b="0" i="1" dirty="0" smtClean="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dirty="0">
                            <a:latin typeface="Cambria Math" panose="02040503050406030204" pitchFamily="18" charset="0"/>
                          </a:rPr>
                          <m:t>2</m:t>
                        </m:r>
                      </m:e>
                      <m:sup>
                        <m:r>
                          <a:rPr lang="vi-VN" i="1" dirty="0">
                            <a:latin typeface="Cambria Math" panose="02040503050406030204" pitchFamily="18" charset="0"/>
                          </a:rPr>
                          <m:t>4</m:t>
                        </m:r>
                      </m:sup>
                    </m:sSup>
                    <m:r>
                      <a:rPr lang="vi-VN" b="0" i="1" dirty="0" smtClean="0">
                        <a:latin typeface="Cambria Math" panose="02040503050406030204" pitchFamily="18" charset="0"/>
                      </a:rPr>
                      <m:t>−</m:t>
                    </m:r>
                    <m:r>
                      <a:rPr lang="vi-VN" i="1" dirty="0">
                        <a:latin typeface="Cambria Math" panose="02040503050406030204" pitchFamily="18" charset="0"/>
                      </a:rPr>
                      <m:t>1</m:t>
                    </m:r>
                  </m:oMath>
                </a14:m>
                <a:r>
                  <a:rPr lang="vi-VN" dirty="0">
                    <a:latin typeface="Montserrat" pitchFamily="2" charset="0"/>
                  </a:rPr>
                  <a:t> là một số nguyên tố lớn làm cho không gian điểm trên đường cong vô cùng rộng và khó đoán.</a:t>
                </a:r>
              </a:p>
            </p:txBody>
          </p:sp>
        </mc:Choice>
        <mc:Fallback xmlns="">
          <p:sp>
            <p:nvSpPr>
              <p:cNvPr id="5" name="TextBox 4">
                <a:extLst>
                  <a:ext uri="{FF2B5EF4-FFF2-40B4-BE49-F238E27FC236}">
                    <a16:creationId xmlns:a16="http://schemas.microsoft.com/office/drawing/2014/main" id="{77C544F7-E967-064E-ACF7-F382B5B06B6B}"/>
                  </a:ext>
                </a:extLst>
              </p:cNvPr>
              <p:cNvSpPr txBox="1">
                <a:spLocks noRot="1" noChangeAspect="1" noMove="1" noResize="1" noEditPoints="1" noAdjustHandles="1" noChangeArrowheads="1" noChangeShapeType="1" noTextEdit="1"/>
              </p:cNvSpPr>
              <p:nvPr/>
            </p:nvSpPr>
            <p:spPr>
              <a:xfrm>
                <a:off x="838200" y="1499617"/>
                <a:ext cx="10515600" cy="2543068"/>
              </a:xfrm>
              <a:prstGeom prst="rect">
                <a:avLst/>
              </a:prstGeom>
              <a:blipFill>
                <a:blip r:embed="rId3"/>
                <a:stretch>
                  <a:fillRect l="-406" r="-812" b="-2878"/>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AB1DEEC6-7BC1-6141-C1EE-F6B922EC07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8656" y="4050792"/>
            <a:ext cx="2308416" cy="23159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067267D-37E7-D8A2-FB59-33AB385960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7528" y="4050792"/>
            <a:ext cx="2308416" cy="236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351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C6264-C48C-D9CF-120C-9C2FBD7276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FAF86B-0AF9-D8BB-96E9-59D3BB9AE2C7}"/>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3. Elliptic Curve Cryptography (ECC)</a:t>
            </a:r>
            <a:endParaRPr lang="en-US" sz="3800" b="1" dirty="0">
              <a:latin typeface="Montserrat" pitchFamily="2" charset="0"/>
            </a:endParaRPr>
          </a:p>
        </p:txBody>
      </p:sp>
      <p:sp>
        <p:nvSpPr>
          <p:cNvPr id="3" name="Content Placeholder 2">
            <a:extLst>
              <a:ext uri="{FF2B5EF4-FFF2-40B4-BE49-F238E27FC236}">
                <a16:creationId xmlns:a16="http://schemas.microsoft.com/office/drawing/2014/main" id="{DD9FDE40-5DD4-667F-DC20-2000AE3058EB}"/>
              </a:ext>
            </a:extLst>
          </p:cNvPr>
          <p:cNvSpPr txBox="1">
            <a:spLocks/>
          </p:cNvSpPr>
          <p:nvPr/>
        </p:nvSpPr>
        <p:spPr>
          <a:xfrm>
            <a:off x="838200" y="1499617"/>
            <a:ext cx="4529328" cy="2551175"/>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indent="0" algn="just">
              <a:lnSpc>
                <a:spcPct val="150000"/>
              </a:lnSpc>
              <a:spcBef>
                <a:spcPts val="0"/>
              </a:spcBef>
              <a:buNone/>
            </a:pPr>
            <a:endParaRPr lang="vi-VN" sz="1800" dirty="0">
              <a:latin typeface="Montserrat" pitchFamily="2" charset="0"/>
            </a:endParaRPr>
          </a:p>
        </p:txBody>
      </p:sp>
      <p:sp>
        <p:nvSpPr>
          <p:cNvPr id="5" name="TextBox 4">
            <a:extLst>
              <a:ext uri="{FF2B5EF4-FFF2-40B4-BE49-F238E27FC236}">
                <a16:creationId xmlns:a16="http://schemas.microsoft.com/office/drawing/2014/main" id="{7B45F05D-9AEB-0887-73B5-C57B0089D9DA}"/>
              </a:ext>
            </a:extLst>
          </p:cNvPr>
          <p:cNvSpPr txBox="1"/>
          <p:nvPr/>
        </p:nvSpPr>
        <p:spPr>
          <a:xfrm>
            <a:off x="838200" y="1499617"/>
            <a:ext cx="10515600" cy="8764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latin typeface="Montserrat" pitchFamily="2" charset="0"/>
              </a:rPr>
              <a:t>Phép cộng:</a:t>
            </a:r>
          </a:p>
          <a:p>
            <a:pPr marL="285750" indent="-285750">
              <a:lnSpc>
                <a:spcPct val="150000"/>
              </a:lnSpc>
              <a:buFont typeface="Arial" panose="020B0604020202020204" pitchFamily="34" charset="0"/>
              <a:buChar char="•"/>
            </a:pPr>
            <a:endParaRPr lang="vi-VN" dirty="0">
              <a:latin typeface="Montserrat" pitchFamily="2" charset="0"/>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D176A4-4517-E0C9-1558-BDF979C80D54}"/>
                  </a:ext>
                </a:extLst>
              </p:cNvPr>
              <p:cNvSpPr txBox="1"/>
              <p:nvPr/>
            </p:nvSpPr>
            <p:spPr>
              <a:xfrm>
                <a:off x="838200" y="4736179"/>
                <a:ext cx="10515600" cy="8764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latin typeface="Montserrat" pitchFamily="2" charset="0"/>
                  </a:rPr>
                  <a:t>Phép nhân: nhân một điểm </a:t>
                </a:r>
                <a14:m>
                  <m:oMath xmlns:m="http://schemas.openxmlformats.org/officeDocument/2006/math">
                    <m:r>
                      <a:rPr lang="vi-VN" i="1" dirty="0" smtClean="0">
                        <a:latin typeface="Cambria Math" panose="02040503050406030204" pitchFamily="18" charset="0"/>
                      </a:rPr>
                      <m:t>𝑃</m:t>
                    </m:r>
                  </m:oMath>
                </a14:m>
                <a:r>
                  <a:rPr lang="vi-VN" dirty="0">
                    <a:latin typeface="Montserrat" pitchFamily="2" charset="0"/>
                  </a:rPr>
                  <a:t> với số nguyên </a:t>
                </a:r>
                <a14:m>
                  <m:oMath xmlns:m="http://schemas.openxmlformats.org/officeDocument/2006/math">
                    <m:r>
                      <a:rPr lang="vi-VN" i="1" dirty="0" smtClean="0">
                        <a:latin typeface="Cambria Math" panose="02040503050406030204" pitchFamily="18" charset="0"/>
                      </a:rPr>
                      <m:t>𝑘</m:t>
                    </m:r>
                  </m:oMath>
                </a14:m>
                <a:r>
                  <a:rPr lang="vi-VN" dirty="0">
                    <a:latin typeface="Montserrat" pitchFamily="2" charset="0"/>
                  </a:rPr>
                  <a:t> là cộng </a:t>
                </a:r>
                <a14:m>
                  <m:oMath xmlns:m="http://schemas.openxmlformats.org/officeDocument/2006/math">
                    <m:r>
                      <a:rPr lang="vi-VN" i="1" dirty="0">
                        <a:latin typeface="Cambria Math" panose="02040503050406030204" pitchFamily="18" charset="0"/>
                      </a:rPr>
                      <m:t>𝑃</m:t>
                    </m:r>
                  </m:oMath>
                </a14:m>
                <a:r>
                  <a:rPr lang="vi-VN" dirty="0">
                    <a:latin typeface="Montserrat" pitchFamily="2" charset="0"/>
                  </a:rPr>
                  <a:t> với chính nó </a:t>
                </a:r>
                <a14:m>
                  <m:oMath xmlns:m="http://schemas.openxmlformats.org/officeDocument/2006/math">
                    <m:r>
                      <m:rPr>
                        <m:sty m:val="p"/>
                      </m:rPr>
                      <a:rPr lang="vi-VN" dirty="0">
                        <a:latin typeface="Cambria Math" panose="02040503050406030204" pitchFamily="18" charset="0"/>
                      </a:rPr>
                      <m:t>k</m:t>
                    </m:r>
                  </m:oMath>
                </a14:m>
                <a:r>
                  <a:rPr lang="vi-VN" dirty="0">
                    <a:latin typeface="Montserrat" pitchFamily="2" charset="0"/>
                  </a:rPr>
                  <a:t> lần. </a:t>
                </a:r>
              </a:p>
              <a:p>
                <a:pPr marL="285750" indent="-285750">
                  <a:lnSpc>
                    <a:spcPct val="150000"/>
                  </a:lnSpc>
                  <a:buFont typeface="Arial" panose="020B0604020202020204" pitchFamily="34" charset="0"/>
                  <a:buChar char="•"/>
                </a:pPr>
                <a:endParaRPr lang="vi-VN" dirty="0">
                  <a:latin typeface="Montserrat" pitchFamily="2" charset="0"/>
                </a:endParaRPr>
              </a:p>
            </p:txBody>
          </p:sp>
        </mc:Choice>
        <mc:Fallback xmlns="">
          <p:sp>
            <p:nvSpPr>
              <p:cNvPr id="11" name="TextBox 10">
                <a:extLst>
                  <a:ext uri="{FF2B5EF4-FFF2-40B4-BE49-F238E27FC236}">
                    <a16:creationId xmlns:a16="http://schemas.microsoft.com/office/drawing/2014/main" id="{23D176A4-4517-E0C9-1558-BDF979C80D54}"/>
                  </a:ext>
                </a:extLst>
              </p:cNvPr>
              <p:cNvSpPr txBox="1">
                <a:spLocks noRot="1" noChangeAspect="1" noMove="1" noResize="1" noEditPoints="1" noAdjustHandles="1" noChangeArrowheads="1" noChangeShapeType="1" noTextEdit="1"/>
              </p:cNvSpPr>
              <p:nvPr/>
            </p:nvSpPr>
            <p:spPr>
              <a:xfrm>
                <a:off x="838200" y="4736179"/>
                <a:ext cx="10515600" cy="876458"/>
              </a:xfrm>
              <a:prstGeom prst="rect">
                <a:avLst/>
              </a:prstGeom>
              <a:blipFill>
                <a:blip r:embed="rId3"/>
                <a:stretch>
                  <a:fillRect l="-406" b="-972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614C84BD-0F00-E579-6AC9-8A6E1033115B}"/>
              </a:ext>
            </a:extLst>
          </p:cNvPr>
          <p:cNvPicPr>
            <a:picLocks noChangeAspect="1"/>
          </p:cNvPicPr>
          <p:nvPr/>
        </p:nvPicPr>
        <p:blipFill>
          <a:blip r:embed="rId4"/>
          <a:stretch>
            <a:fillRect/>
          </a:stretch>
        </p:blipFill>
        <p:spPr>
          <a:xfrm>
            <a:off x="2464237" y="1930751"/>
            <a:ext cx="5806581" cy="2551175"/>
          </a:xfrm>
          <a:prstGeom prst="rect">
            <a:avLst/>
          </a:prstGeom>
        </p:spPr>
      </p:pic>
      <p:pic>
        <p:nvPicPr>
          <p:cNvPr id="3074" name="Picture 2">
            <a:extLst>
              <a:ext uri="{FF2B5EF4-FFF2-40B4-BE49-F238E27FC236}">
                <a16:creationId xmlns:a16="http://schemas.microsoft.com/office/drawing/2014/main" id="{2F8846D5-37DD-3F7E-B864-F01D2CC890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3970" y="2165651"/>
            <a:ext cx="2336222" cy="234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046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F0B3D-75E0-F219-5756-E4CABC3545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7CBD60-483F-8DE3-A67A-66477838288B}"/>
              </a:ext>
            </a:extLst>
          </p:cNvPr>
          <p:cNvSpPr>
            <a:spLocks noGrp="1"/>
          </p:cNvSpPr>
          <p:nvPr>
            <p:ph type="title"/>
          </p:nvPr>
        </p:nvSpPr>
        <p:spPr>
          <a:xfrm>
            <a:off x="838200" y="304803"/>
            <a:ext cx="10515600" cy="1472974"/>
          </a:xfrm>
          <a:noFill/>
        </p:spPr>
        <p:txBody>
          <a:bodyPr anchor="ctr"/>
          <a:lstStyle/>
          <a:p>
            <a:r>
              <a:rPr lang="vi-VN" sz="3800" b="1" dirty="0">
                <a:latin typeface="Montserrat" pitchFamily="2" charset="0"/>
              </a:rPr>
              <a:t>4</a:t>
            </a:r>
            <a:r>
              <a:rPr lang="en-US" sz="3800" b="1" dirty="0">
                <a:latin typeface="Montserrat" pitchFamily="2" charset="0"/>
              </a:rPr>
              <a:t>. </a:t>
            </a:r>
            <a:r>
              <a:rPr lang="vi-VN" sz="3800" b="1" dirty="0">
                <a:latin typeface="Montserrat" pitchFamily="2" charset="0"/>
              </a:rPr>
              <a:t>Khóa riêng tư (Private Key) </a:t>
            </a:r>
            <a:endParaRPr lang="en-US" sz="3800" b="1" dirty="0">
              <a:latin typeface="Montserrat" pitchFamily="2" charset="0"/>
            </a:endParaRPr>
          </a:p>
        </p:txBody>
      </p:sp>
      <p:sp>
        <p:nvSpPr>
          <p:cNvPr id="3" name="Content Placeholder 2">
            <a:extLst>
              <a:ext uri="{FF2B5EF4-FFF2-40B4-BE49-F238E27FC236}">
                <a16:creationId xmlns:a16="http://schemas.microsoft.com/office/drawing/2014/main" id="{84F0DA91-5975-00A2-0DF0-C02DB3066F8C}"/>
              </a:ext>
            </a:extLst>
          </p:cNvPr>
          <p:cNvSpPr>
            <a:spLocks noGrp="1"/>
          </p:cNvSpPr>
          <p:nvPr>
            <p:ph sz="quarter" idx="13"/>
          </p:nvPr>
        </p:nvSpPr>
        <p:spPr>
          <a:xfrm>
            <a:off x="838200" y="1627631"/>
            <a:ext cx="10180320" cy="4641661"/>
          </a:xfrm>
          <a:noFill/>
        </p:spPr>
        <p:txBody>
          <a:bodyPr vert="horz" lIns="91440" tIns="45720" rIns="91440" bIns="45720" rtlCol="0" anchor="t">
            <a:normAutofit/>
          </a:bodyPr>
          <a:lstStyle/>
          <a:p>
            <a:pPr marL="571500" lvl="1" indent="-342900" algn="just">
              <a:lnSpc>
                <a:spcPct val="150000"/>
              </a:lnSpc>
              <a:spcBef>
                <a:spcPts val="0"/>
              </a:spcBef>
              <a:buClrTx/>
            </a:pPr>
            <a:r>
              <a:rPr lang="vi-VN" sz="1800" b="1" kern="100" dirty="0">
                <a:effectLst/>
                <a:latin typeface="Montserrat" pitchFamily="2" charset="0"/>
                <a:ea typeface="Aptos" panose="020B0004020202020204" pitchFamily="34" charset="0"/>
                <a:cs typeface="Times New Roman" panose="02020603050405020304" pitchFamily="18" charset="0"/>
              </a:rPr>
              <a:t>Định nghĩa:</a:t>
            </a:r>
            <a:r>
              <a:rPr lang="vi-VN" sz="1800" kern="100" dirty="0">
                <a:effectLst/>
                <a:latin typeface="Montserrat" pitchFamily="2" charset="0"/>
                <a:ea typeface="Aptos" panose="020B0004020202020204" pitchFamily="34" charset="0"/>
                <a:cs typeface="Times New Roman" panose="02020603050405020304" pitchFamily="18" charset="0"/>
              </a:rPr>
              <a:t> Khóa riêng tư là một số ngẫu nhiên, được sử dụng để kiểm soát và sở hữu Bitcoin liên quan đến một địa chỉ Bitcoin.</a:t>
            </a:r>
          </a:p>
          <a:p>
            <a:pPr marL="571500" lvl="1" indent="-342900" algn="just">
              <a:lnSpc>
                <a:spcPct val="150000"/>
              </a:lnSpc>
              <a:spcBef>
                <a:spcPts val="0"/>
              </a:spcBef>
              <a:buClrTx/>
            </a:pPr>
            <a:r>
              <a:rPr lang="vi-VN" sz="1800" b="1" dirty="0">
                <a:latin typeface="Montserrat" pitchFamily="2" charset="0"/>
              </a:rPr>
              <a:t>Vai trò: </a:t>
            </a:r>
            <a:endParaRPr lang="en-US" sz="1800" b="1" dirty="0">
              <a:latin typeface="Montserrat" pitchFamily="2" charset="0"/>
            </a:endParaRPr>
          </a:p>
          <a:p>
            <a:pPr marL="1028700" lvl="2" indent="-342900" algn="just">
              <a:lnSpc>
                <a:spcPct val="150000"/>
              </a:lnSpc>
              <a:spcBef>
                <a:spcPts val="0"/>
              </a:spcBef>
              <a:buClrTx/>
            </a:pPr>
            <a:r>
              <a:rPr lang="vi-VN" sz="1800" dirty="0">
                <a:latin typeface="Montserrat" pitchFamily="2" charset="0"/>
              </a:rPr>
              <a:t>Dùng để tạo chữ kí số, chứng minh quyền sở hữu Bitcoin.</a:t>
            </a:r>
          </a:p>
          <a:p>
            <a:pPr marL="1028700" lvl="2" indent="-342900" algn="just">
              <a:lnSpc>
                <a:spcPct val="150000"/>
              </a:lnSpc>
              <a:spcBef>
                <a:spcPts val="0"/>
              </a:spcBef>
              <a:buClrTx/>
            </a:pPr>
            <a:r>
              <a:rPr lang="vi-VN" sz="1800" dirty="0">
                <a:latin typeface="Montserrat" pitchFamily="2" charset="0"/>
              </a:rPr>
              <a:t>Người dùng cần giữ bí mật, nếu để lộ ra đồng nghĩa với việc mất quyền kiểm soát Bitcoin.</a:t>
            </a:r>
          </a:p>
          <a:p>
            <a:pPr marL="1028700" lvl="2" indent="-342900" algn="just">
              <a:lnSpc>
                <a:spcPct val="150000"/>
              </a:lnSpc>
              <a:spcBef>
                <a:spcPts val="0"/>
              </a:spcBef>
              <a:buClrTx/>
            </a:pPr>
            <a:r>
              <a:rPr lang="vi-VN" sz="1800" dirty="0">
                <a:latin typeface="Montserrat" pitchFamily="2" charset="0"/>
              </a:rPr>
              <a:t>Không thể khôi phục nếu bị mất.</a:t>
            </a:r>
          </a:p>
        </p:txBody>
      </p:sp>
    </p:spTree>
    <p:extLst>
      <p:ext uri="{BB962C8B-B14F-4D97-AF65-F5344CB8AC3E}">
        <p14:creationId xmlns:p14="http://schemas.microsoft.com/office/powerpoint/2010/main" val="4277199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EB867-2138-E911-8CB7-505BEE0F57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764EEA-95FE-30E7-5933-E46DC1E325FC}"/>
              </a:ext>
            </a:extLst>
          </p:cNvPr>
          <p:cNvSpPr>
            <a:spLocks noGrp="1"/>
          </p:cNvSpPr>
          <p:nvPr>
            <p:ph type="title"/>
          </p:nvPr>
        </p:nvSpPr>
        <p:spPr>
          <a:xfrm>
            <a:off x="838200" y="304803"/>
            <a:ext cx="10515600" cy="1472974"/>
          </a:xfrm>
          <a:noFill/>
        </p:spPr>
        <p:txBody>
          <a:bodyPr anchor="ctr"/>
          <a:lstStyle/>
          <a:p>
            <a:r>
              <a:rPr lang="vi-VN" sz="3800" b="1" dirty="0">
                <a:latin typeface="Montserrat" pitchFamily="2" charset="0"/>
              </a:rPr>
              <a:t>4</a:t>
            </a:r>
            <a:r>
              <a:rPr lang="en-US" sz="3800" b="1" dirty="0">
                <a:latin typeface="Montserrat" pitchFamily="2" charset="0"/>
              </a:rPr>
              <a:t>. </a:t>
            </a:r>
            <a:r>
              <a:rPr lang="vi-VN" sz="3800" b="1" dirty="0">
                <a:latin typeface="Montserrat" pitchFamily="2" charset="0"/>
              </a:rPr>
              <a:t>Khóa riêng tư (Private Key) </a:t>
            </a:r>
            <a:endParaRPr lang="en-US" sz="3800" b="1" dirty="0">
              <a:latin typeface="Montserrat" pitchFamily="2"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052B7E-98C5-9D6A-A18E-FCD0A0A12C9B}"/>
                  </a:ext>
                </a:extLst>
              </p:cNvPr>
              <p:cNvSpPr>
                <a:spLocks noGrp="1"/>
              </p:cNvSpPr>
              <p:nvPr>
                <p:ph sz="quarter" idx="13"/>
              </p:nvPr>
            </p:nvSpPr>
            <p:spPr>
              <a:xfrm>
                <a:off x="838200" y="1627631"/>
                <a:ext cx="10180320" cy="4641661"/>
              </a:xfrm>
              <a:noFill/>
            </p:spPr>
            <p:txBody>
              <a:bodyPr vert="horz" lIns="91440" tIns="45720" rIns="91440" bIns="45720" rtlCol="0" anchor="t">
                <a:normAutofit/>
              </a:bodyPr>
              <a:lstStyle/>
              <a:p>
                <a:pPr marL="571500" lvl="1" indent="-342900" algn="just">
                  <a:lnSpc>
                    <a:spcPct val="150000"/>
                  </a:lnSpc>
                  <a:spcBef>
                    <a:spcPts val="0"/>
                  </a:spcBef>
                  <a:buClrTx/>
                </a:pPr>
                <a:r>
                  <a:rPr lang="vi-VN" sz="1800" b="1" kern="100" dirty="0">
                    <a:latin typeface="Montserrat" pitchFamily="2" charset="0"/>
                    <a:ea typeface="Aptos" panose="020B0004020202020204" pitchFamily="34" charset="0"/>
                    <a:cs typeface="Times New Roman" panose="02020603050405020304" pitchFamily="18" charset="0"/>
                  </a:rPr>
                  <a:t>T</a:t>
                </a:r>
                <a:r>
                  <a:rPr lang="vi-VN" sz="1800" b="1" kern="100" dirty="0">
                    <a:effectLst/>
                    <a:latin typeface="Montserrat" pitchFamily="2" charset="0"/>
                    <a:ea typeface="Aptos" panose="020B0004020202020204" pitchFamily="34" charset="0"/>
                    <a:cs typeface="Times New Roman" panose="02020603050405020304" pitchFamily="18" charset="0"/>
                  </a:rPr>
                  <a:t>ạo khóa riêng tư: </a:t>
                </a:r>
                <a:r>
                  <a:rPr lang="vi-VN" sz="1800" kern="100" dirty="0">
                    <a:latin typeface="Montserrat" pitchFamily="2" charset="0"/>
                    <a:ea typeface="Aptos" panose="020B0004020202020204" pitchFamily="34" charset="0"/>
                    <a:cs typeface="Times New Roman" panose="02020603050405020304" pitchFamily="18" charset="0"/>
                  </a:rPr>
                  <a:t>Chọn số ngẫu nhiên, có kích thước 256-bit, nằm trong khoảng </a:t>
                </a:r>
                <a14:m>
                  <m:oMath xmlns:m="http://schemas.openxmlformats.org/officeDocument/2006/math">
                    <m:r>
                      <a:rPr lang="vi-VN" sz="1800" i="1" kern="100" dirty="0" smtClean="0">
                        <a:latin typeface="Cambria Math" panose="02040503050406030204" pitchFamily="18" charset="0"/>
                        <a:ea typeface="Aptos" panose="020B0004020202020204" pitchFamily="34" charset="0"/>
                        <a:cs typeface="Times New Roman" panose="02020603050405020304" pitchFamily="18" charset="0"/>
                      </a:rPr>
                      <m:t>1</m:t>
                    </m:r>
                  </m:oMath>
                </a14:m>
                <a:r>
                  <a:rPr lang="vi-VN" sz="1800" kern="100" dirty="0">
                    <a:latin typeface="Montserrat" pitchFamily="2" charset="0"/>
                    <a:ea typeface="Aptos" panose="020B0004020202020204" pitchFamily="34" charset="0"/>
                    <a:cs typeface="Times New Roman" panose="02020603050405020304" pitchFamily="18" charset="0"/>
                  </a:rPr>
                  <a:t> đến </a:t>
                </a:r>
                <a14:m>
                  <m:oMath xmlns:m="http://schemas.openxmlformats.org/officeDocument/2006/math">
                    <m:r>
                      <a:rPr lang="vi-VN" sz="1800" i="1" kern="100" dirty="0" smtClean="0">
                        <a:latin typeface="Cambria Math" panose="02040503050406030204" pitchFamily="18" charset="0"/>
                        <a:ea typeface="Aptos" panose="020B0004020202020204" pitchFamily="34" charset="0"/>
                        <a:cs typeface="Times New Roman" panose="02020603050405020304" pitchFamily="18" charset="0"/>
                      </a:rPr>
                      <m:t>𝑛</m:t>
                    </m:r>
                    <m:r>
                      <a:rPr lang="vi-VN" sz="1800" i="1" kern="100" dirty="0" smtClean="0">
                        <a:latin typeface="Cambria Math" panose="02040503050406030204" pitchFamily="18" charset="0"/>
                        <a:ea typeface="Aptos" panose="020B0004020202020204" pitchFamily="34" charset="0"/>
                        <a:cs typeface="Times New Roman" panose="02020603050405020304" pitchFamily="18" charset="0"/>
                      </a:rPr>
                      <m:t>−1</m:t>
                    </m:r>
                  </m:oMath>
                </a14:m>
                <a:r>
                  <a:rPr lang="vi-VN" sz="1800" kern="100" dirty="0">
                    <a:latin typeface="Montserrat" pitchFamily="2" charset="0"/>
                    <a:ea typeface="Aptos" panose="020B0004020202020204" pitchFamily="34" charset="0"/>
                    <a:cs typeface="Times New Roman" panose="02020603050405020304" pitchFamily="18" charset="0"/>
                  </a:rPr>
                  <a:t>, trong đó </a:t>
                </a:r>
                <a14:m>
                  <m:oMath xmlns:m="http://schemas.openxmlformats.org/officeDocument/2006/math">
                    <m:r>
                      <a:rPr lang="vi-VN" sz="1800" i="1" kern="100" dirty="0" smtClean="0">
                        <a:latin typeface="Cambria Math" panose="02040503050406030204" pitchFamily="18" charset="0"/>
                        <a:ea typeface="Aptos" panose="020B0004020202020204" pitchFamily="34" charset="0"/>
                        <a:cs typeface="Times New Roman" panose="02020603050405020304" pitchFamily="18" charset="0"/>
                      </a:rPr>
                      <m:t>𝑛</m:t>
                    </m:r>
                  </m:oMath>
                </a14:m>
                <a:r>
                  <a:rPr lang="vi-VN" sz="1800" kern="100" dirty="0">
                    <a:latin typeface="Montserrat" pitchFamily="2" charset="0"/>
                    <a:ea typeface="Aptos" panose="020B0004020202020204" pitchFamily="34" charset="0"/>
                    <a:cs typeface="Times New Roman" panose="02020603050405020304" pitchFamily="18" charset="0"/>
                  </a:rPr>
                  <a:t> là giá trị cố định của secp256k1 (</a:t>
                </a:r>
                <a14:m>
                  <m:oMath xmlns:m="http://schemas.openxmlformats.org/officeDocument/2006/math">
                    <m:r>
                      <a:rPr lang="vi-VN" sz="1800" i="1" kern="100" dirty="0" smtClean="0">
                        <a:latin typeface="Cambria Math" panose="02040503050406030204" pitchFamily="18" charset="0"/>
                      </a:rPr>
                      <m:t>𝑛</m:t>
                    </m:r>
                    <m:r>
                      <a:rPr lang="vi-VN" sz="1800" i="0" kern="100" dirty="0" smtClean="0">
                        <a:latin typeface="Cambria Math" panose="02040503050406030204" pitchFamily="18" charset="0"/>
                      </a:rPr>
                      <m:t>≈</m:t>
                    </m:r>
                    <m:r>
                      <a:rPr lang="vi-VN" sz="1800" i="1" kern="100" dirty="0">
                        <a:latin typeface="Cambria Math" panose="02040503050406030204" pitchFamily="18" charset="0"/>
                      </a:rPr>
                      <m:t>1</m:t>
                    </m:r>
                    <m:r>
                      <a:rPr lang="vi-VN" sz="1800" b="0" i="1" kern="100" dirty="0" smtClean="0">
                        <a:latin typeface="Cambria Math" panose="02040503050406030204" pitchFamily="18" charset="0"/>
                      </a:rPr>
                      <m:t>.</m:t>
                    </m:r>
                    <m:r>
                      <a:rPr lang="vi-VN" sz="1800" i="1" kern="100" dirty="0">
                        <a:latin typeface="Cambria Math" panose="02040503050406030204" pitchFamily="18" charset="0"/>
                      </a:rPr>
                      <m:t>158</m:t>
                    </m:r>
                    <m:r>
                      <a:rPr lang="vi-VN" sz="1800" i="1" kern="100" dirty="0">
                        <a:latin typeface="Cambria Math" panose="02040503050406030204" pitchFamily="18" charset="0"/>
                        <a:ea typeface="Cambria Math" panose="02040503050406030204" pitchFamily="18" charset="0"/>
                      </a:rPr>
                      <m:t>×</m:t>
                    </m:r>
                    <m:sSup>
                      <m:sSupPr>
                        <m:ctrlPr>
                          <a:rPr lang="vi-VN" sz="1800" i="1" kern="100" dirty="0" smtClean="0">
                            <a:solidFill>
                              <a:srgbClr val="836967"/>
                            </a:solidFill>
                            <a:latin typeface="Cambria Math" panose="02040503050406030204" pitchFamily="18" charset="0"/>
                          </a:rPr>
                        </m:ctrlPr>
                      </m:sSupPr>
                      <m:e>
                        <m:r>
                          <a:rPr lang="vi-VN" sz="1800" i="0" kern="100" dirty="0" smtClean="0">
                            <a:latin typeface="Cambria Math" panose="02040503050406030204" pitchFamily="18" charset="0"/>
                          </a:rPr>
                          <m:t>10</m:t>
                        </m:r>
                      </m:e>
                      <m:sup>
                        <m:r>
                          <a:rPr lang="vi-VN" sz="1800" i="1" kern="100" dirty="0">
                            <a:latin typeface="Cambria Math" panose="02040503050406030204" pitchFamily="18" charset="0"/>
                          </a:rPr>
                          <m:t>77</m:t>
                        </m:r>
                      </m:sup>
                    </m:sSup>
                  </m:oMath>
                </a14:m>
                <a:r>
                  <a:rPr lang="vi-VN" sz="1800" kern="100" dirty="0">
                    <a:latin typeface="Montserrat" pitchFamily="2" charset="0"/>
                    <a:ea typeface="Aptos" panose="020B0004020202020204" pitchFamily="34" charset="0"/>
                    <a:cs typeface="Times New Roman" panose="02020603050405020304" pitchFamily="18" charset="0"/>
                  </a:rPr>
                  <a:t>).</a:t>
                </a:r>
              </a:p>
              <a:p>
                <a:pPr marL="571500" lvl="1" indent="-342900" algn="just">
                  <a:lnSpc>
                    <a:spcPct val="150000"/>
                  </a:lnSpc>
                  <a:spcBef>
                    <a:spcPts val="0"/>
                  </a:spcBef>
                  <a:buClrTx/>
                </a:pPr>
                <a:r>
                  <a:rPr lang="vi-VN" sz="1800" b="1" kern="100" dirty="0">
                    <a:latin typeface="Montserrat" pitchFamily="2" charset="0"/>
                    <a:ea typeface="Aptos" panose="020B0004020202020204" pitchFamily="34" charset="0"/>
                    <a:cs typeface="Times New Roman" panose="02020603050405020304" pitchFamily="18" charset="0"/>
                  </a:rPr>
                  <a:t>Lưu ý:</a:t>
                </a:r>
                <a:r>
                  <a:rPr lang="vi-VN" sz="1800" kern="100" dirty="0">
                    <a:latin typeface="Montserrat" pitchFamily="2" charset="0"/>
                    <a:ea typeface="Aptos" panose="020B0004020202020204" pitchFamily="34" charset="0"/>
                    <a:cs typeface="Times New Roman" panose="02020603050405020304" pitchFamily="18" charset="0"/>
                  </a:rPr>
                  <a:t> Cần sử dụng bộ tạo số ngẫu nhiên an toàn mật mã (CSPRNG), không nên tự viết mã riêng hoặc trình tạo số đơn giản do ngôn ngữ lập trình cung cấp.</a:t>
                </a:r>
                <a:endParaRPr lang="vi-VN" sz="1800" b="1" kern="100" dirty="0">
                  <a:latin typeface="Montserrat" pitchFamily="2" charset="0"/>
                  <a:ea typeface="Aptos" panose="020B0004020202020204" pitchFamily="34" charset="0"/>
                  <a:cs typeface="Times New Roman" panose="02020603050405020304" pitchFamily="18" charset="0"/>
                </a:endParaRPr>
              </a:p>
              <a:p>
                <a:pPr marL="571500" lvl="1" indent="-342900" algn="just">
                  <a:lnSpc>
                    <a:spcPct val="150000"/>
                  </a:lnSpc>
                  <a:spcBef>
                    <a:spcPts val="0"/>
                  </a:spcBef>
                  <a:buClrTx/>
                </a:pPr>
                <a:r>
                  <a:rPr lang="vi-VN" sz="1800" kern="100" dirty="0">
                    <a:latin typeface="Montserrat" pitchFamily="2" charset="0"/>
                    <a:ea typeface="Aptos" panose="020B0004020202020204" pitchFamily="34" charset="0"/>
                    <a:cs typeface="Times New Roman" panose="02020603050405020304" pitchFamily="18" charset="0"/>
                  </a:rPr>
                  <a:t>Các khóa quá lớn để tấn công Brute-force.</a:t>
                </a:r>
              </a:p>
              <a:p>
                <a:pPr marL="1028700" lvl="2" indent="-342900" algn="just">
                  <a:lnSpc>
                    <a:spcPct val="150000"/>
                  </a:lnSpc>
                  <a:spcBef>
                    <a:spcPts val="0"/>
                  </a:spcBef>
                  <a:buClrTx/>
                </a:pPr>
                <a:endParaRPr lang="vi-VN" sz="1800" kern="100" dirty="0">
                  <a:effectLst/>
                  <a:latin typeface="Montserrat" pitchFamily="2" charset="0"/>
                  <a:ea typeface="Aptos" panose="020B0004020202020204" pitchFamily="34" charset="0"/>
                  <a:cs typeface="Times New Roman" panose="02020603050405020304" pitchFamily="18" charset="0"/>
                </a:endParaRPr>
              </a:p>
              <a:p>
                <a:pPr marL="571500" lvl="1" indent="-342900" algn="just">
                  <a:lnSpc>
                    <a:spcPct val="150000"/>
                  </a:lnSpc>
                  <a:spcBef>
                    <a:spcPts val="0"/>
                  </a:spcBef>
                  <a:buClrTx/>
                </a:pPr>
                <a:endParaRPr lang="vi-VN" sz="1800" dirty="0">
                  <a:latin typeface="Montserrat" pitchFamily="2" charset="0"/>
                </a:endParaRPr>
              </a:p>
            </p:txBody>
          </p:sp>
        </mc:Choice>
        <mc:Fallback xmlns="">
          <p:sp>
            <p:nvSpPr>
              <p:cNvPr id="3" name="Content Placeholder 2">
                <a:extLst>
                  <a:ext uri="{FF2B5EF4-FFF2-40B4-BE49-F238E27FC236}">
                    <a16:creationId xmlns:a16="http://schemas.microsoft.com/office/drawing/2014/main" id="{59052B7E-98C5-9D6A-A18E-FCD0A0A12C9B}"/>
                  </a:ext>
                </a:extLst>
              </p:cNvPr>
              <p:cNvSpPr>
                <a:spLocks noGrp="1" noRot="1" noChangeAspect="1" noMove="1" noResize="1" noEditPoints="1" noAdjustHandles="1" noChangeArrowheads="1" noChangeShapeType="1" noTextEdit="1"/>
              </p:cNvSpPr>
              <p:nvPr>
                <p:ph sz="quarter" idx="13"/>
              </p:nvPr>
            </p:nvSpPr>
            <p:spPr>
              <a:xfrm>
                <a:off x="838200" y="1627631"/>
                <a:ext cx="10180320" cy="4641661"/>
              </a:xfrm>
              <a:blipFill>
                <a:blip r:embed="rId3"/>
                <a:stretch>
                  <a:fillRect r="-1018"/>
                </a:stretch>
              </a:blipFill>
            </p:spPr>
            <p:txBody>
              <a:bodyPr/>
              <a:lstStyle/>
              <a:p>
                <a:r>
                  <a:rPr lang="en-US">
                    <a:noFill/>
                  </a:rPr>
                  <a:t> </a:t>
                </a:r>
              </a:p>
            </p:txBody>
          </p:sp>
        </mc:Fallback>
      </mc:AlternateContent>
    </p:spTree>
    <p:extLst>
      <p:ext uri="{BB962C8B-B14F-4D97-AF65-F5344CB8AC3E}">
        <p14:creationId xmlns:p14="http://schemas.microsoft.com/office/powerpoint/2010/main" val="3650587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A1C59-0B92-B074-F8F6-6AF9A44358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D430D2-E1AB-273F-4219-FF2339531A07}"/>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5. Khóa công khai (Public Key) </a:t>
            </a:r>
            <a:endParaRPr lang="en-US" sz="3800" b="1" dirty="0">
              <a:latin typeface="Montserrat" pitchFamily="2" charset="0"/>
            </a:endParaRPr>
          </a:p>
        </p:txBody>
      </p:sp>
      <p:sp>
        <p:nvSpPr>
          <p:cNvPr id="4" name="Content Placeholder 2">
            <a:extLst>
              <a:ext uri="{FF2B5EF4-FFF2-40B4-BE49-F238E27FC236}">
                <a16:creationId xmlns:a16="http://schemas.microsoft.com/office/drawing/2014/main" id="{579D8804-0981-99C2-10AF-7AADEA77B081}"/>
              </a:ext>
            </a:extLst>
          </p:cNvPr>
          <p:cNvSpPr txBox="1">
            <a:spLocks/>
          </p:cNvSpPr>
          <p:nvPr/>
        </p:nvSpPr>
        <p:spPr>
          <a:xfrm>
            <a:off x="838200" y="1627631"/>
            <a:ext cx="10180320" cy="4641661"/>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lvl="1" indent="-342900" algn="just">
              <a:lnSpc>
                <a:spcPct val="150000"/>
              </a:lnSpc>
              <a:spcBef>
                <a:spcPts val="0"/>
              </a:spcBef>
            </a:pPr>
            <a:r>
              <a:rPr lang="vi-VN" sz="1800" b="1" kern="100" dirty="0">
                <a:latin typeface="Montserrat" pitchFamily="2" charset="0"/>
                <a:ea typeface="Aptos" panose="020B0004020202020204" pitchFamily="34" charset="0"/>
                <a:cs typeface="Times New Roman" panose="02020603050405020304" pitchFamily="18" charset="0"/>
              </a:rPr>
              <a:t>Định nghĩa:</a:t>
            </a:r>
            <a:r>
              <a:rPr lang="vi-VN" sz="1800" kern="100" dirty="0">
                <a:latin typeface="Montserrat" pitchFamily="2" charset="0"/>
                <a:ea typeface="Aptos" panose="020B0004020202020204" pitchFamily="34" charset="0"/>
                <a:cs typeface="Times New Roman" panose="02020603050405020304" pitchFamily="18" charset="0"/>
              </a:rPr>
              <a:t> Khóa công khai là một chuỗi ký tự dài và phức tạp, được tạo ra từ khóa riêng tư thông qua các thuật toán mật mã.</a:t>
            </a:r>
          </a:p>
          <a:p>
            <a:pPr marL="571500" lvl="1" indent="-342900" algn="just">
              <a:lnSpc>
                <a:spcPct val="150000"/>
              </a:lnSpc>
              <a:spcBef>
                <a:spcPts val="0"/>
              </a:spcBef>
            </a:pPr>
            <a:r>
              <a:rPr lang="vi-VN" sz="1800" b="1" dirty="0">
                <a:latin typeface="Montserrat" pitchFamily="2" charset="0"/>
              </a:rPr>
              <a:t>Vai trò: </a:t>
            </a:r>
            <a:endParaRPr lang="en-US" sz="1800" b="1" dirty="0">
              <a:latin typeface="Montserrat" pitchFamily="2" charset="0"/>
            </a:endParaRPr>
          </a:p>
          <a:p>
            <a:pPr marL="1028700" lvl="2" indent="-342900" algn="just">
              <a:lnSpc>
                <a:spcPct val="150000"/>
              </a:lnSpc>
              <a:spcBef>
                <a:spcPts val="0"/>
              </a:spcBef>
            </a:pPr>
            <a:r>
              <a:rPr lang="vi-VN" sz="1800" dirty="0">
                <a:latin typeface="Montserrat" pitchFamily="2" charset="0"/>
              </a:rPr>
              <a:t>Dùng để tạo địa chỉ nhận bitcoin.</a:t>
            </a:r>
          </a:p>
          <a:p>
            <a:pPr marL="1028700" lvl="2" indent="-342900" algn="just">
              <a:lnSpc>
                <a:spcPct val="150000"/>
              </a:lnSpc>
              <a:spcBef>
                <a:spcPts val="0"/>
              </a:spcBef>
            </a:pPr>
            <a:r>
              <a:rPr lang="vi-VN" sz="1800" dirty="0">
                <a:latin typeface="Montserrat" pitchFamily="2" charset="0"/>
              </a:rPr>
              <a:t>Xác thực giao dịch.</a:t>
            </a:r>
          </a:p>
          <a:p>
            <a:pPr marL="1028700" lvl="2" indent="-342900" algn="just">
              <a:lnSpc>
                <a:spcPct val="150000"/>
              </a:lnSpc>
              <a:spcBef>
                <a:spcPts val="0"/>
              </a:spcBef>
            </a:pPr>
            <a:r>
              <a:rPr lang="vi-VN" sz="1800" dirty="0">
                <a:latin typeface="Montserrat" pitchFamily="2" charset="0"/>
              </a:rPr>
              <a:t>Bảo mật</a:t>
            </a:r>
            <a:r>
              <a:rPr lang="en-US" sz="1800" dirty="0">
                <a:latin typeface="Montserrat" pitchFamily="2" charset="0"/>
              </a:rPr>
              <a:t>: </a:t>
            </a:r>
            <a:r>
              <a:rPr lang="vi-VN" sz="1800" dirty="0">
                <a:latin typeface="Montserrat" pitchFamily="2" charset="0"/>
              </a:rPr>
              <a:t>có thể chia sẻ công khai mà không ảnh hưởng đến bảo mật của khóa riêng tư hoặc thông tin của người sở hữu.</a:t>
            </a:r>
          </a:p>
        </p:txBody>
      </p:sp>
    </p:spTree>
    <p:extLst>
      <p:ext uri="{BB962C8B-B14F-4D97-AF65-F5344CB8AC3E}">
        <p14:creationId xmlns:p14="http://schemas.microsoft.com/office/powerpoint/2010/main" val="1050390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BCBC0-738A-886F-01EB-A750B405F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69AD47-3157-A608-8531-9BA228DE0393}"/>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5. Khóa công khai (Public Key) </a:t>
            </a:r>
            <a:endParaRPr lang="en-US" sz="3800" b="1" dirty="0">
              <a:latin typeface="Montserrat" pitchFamily="2"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60111D06-439F-0F8F-DFE7-9D4F0CD70FDE}"/>
                  </a:ext>
                </a:extLst>
              </p:cNvPr>
              <p:cNvSpPr txBox="1">
                <a:spLocks/>
              </p:cNvSpPr>
              <p:nvPr/>
            </p:nvSpPr>
            <p:spPr>
              <a:xfrm>
                <a:off x="838200" y="1618487"/>
                <a:ext cx="10180320" cy="4641661"/>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lvl="1" indent="-342900" algn="just">
                  <a:lnSpc>
                    <a:spcPct val="150000"/>
                  </a:lnSpc>
                  <a:spcBef>
                    <a:spcPts val="0"/>
                  </a:spcBef>
                </a:pPr>
                <a:r>
                  <a:rPr lang="vi-VN" sz="1800" b="1" kern="100" dirty="0">
                    <a:latin typeface="Montserrat" pitchFamily="2" charset="0"/>
                    <a:ea typeface="Aptos" panose="020B0004020202020204" pitchFamily="34" charset="0"/>
                    <a:cs typeface="Times New Roman" panose="02020603050405020304" pitchFamily="18" charset="0"/>
                  </a:rPr>
                  <a:t>T</a:t>
                </a:r>
                <a:r>
                  <a:rPr lang="vi-VN" sz="1800" b="1" kern="100" dirty="0">
                    <a:effectLst/>
                    <a:latin typeface="Montserrat" pitchFamily="2" charset="0"/>
                    <a:ea typeface="Aptos" panose="020B0004020202020204" pitchFamily="34" charset="0"/>
                    <a:cs typeface="Times New Roman" panose="02020603050405020304" pitchFamily="18" charset="0"/>
                  </a:rPr>
                  <a:t>ạo khóa công khai:</a:t>
                </a:r>
              </a:p>
              <a:p>
                <a:pPr marL="228600" lvl="1" indent="0" algn="just">
                  <a:lnSpc>
                    <a:spcPct val="150000"/>
                  </a:lnSpc>
                  <a:spcBef>
                    <a:spcPts val="0"/>
                  </a:spcBef>
                  <a:buNone/>
                </a:pPr>
                <a14:m>
                  <m:oMathPara xmlns:m="http://schemas.openxmlformats.org/officeDocument/2006/math">
                    <m:oMathParaPr>
                      <m:jc m:val="centerGroup"/>
                    </m:oMathParaPr>
                    <m:oMath xmlns:m="http://schemas.openxmlformats.org/officeDocument/2006/math">
                      <m:r>
                        <m:rPr>
                          <m:sty m:val="p"/>
                        </m:rPr>
                        <a:rPr lang="vi-VN" sz="1800" b="1" i="1" kern="100" dirty="0">
                          <a:latin typeface="Cambria Math" panose="02040503050406030204" pitchFamily="18" charset="0"/>
                        </a:rPr>
                        <m:t>K</m:t>
                      </m:r>
                      <m:r>
                        <a:rPr lang="vi-VN" sz="1800" b="1" i="1" kern="100" smtClean="0">
                          <a:effectLst/>
                          <a:latin typeface="Cambria Math" panose="02040503050406030204" pitchFamily="18" charset="0"/>
                        </a:rPr>
                        <m:t>=</m:t>
                      </m:r>
                      <m:r>
                        <a:rPr lang="vi-VN" sz="1800" b="1" i="1" kern="100" smtClean="0">
                          <a:effectLst/>
                          <a:latin typeface="Cambria Math" panose="02040503050406030204" pitchFamily="18" charset="0"/>
                        </a:rPr>
                        <m:t>𝑘</m:t>
                      </m:r>
                      <m:r>
                        <a:rPr lang="vi-VN" sz="1800" b="1" i="1" kern="100" smtClean="0">
                          <a:effectLst/>
                          <a:latin typeface="Cambria Math" panose="02040503050406030204" pitchFamily="18" charset="0"/>
                        </a:rPr>
                        <m:t>×</m:t>
                      </m:r>
                      <m:r>
                        <a:rPr lang="vi-VN" sz="1800" b="1" i="1" kern="100" smtClean="0">
                          <a:effectLst/>
                          <a:latin typeface="Cambria Math" panose="02040503050406030204" pitchFamily="18" charset="0"/>
                        </a:rPr>
                        <m:t>𝐺</m:t>
                      </m:r>
                    </m:oMath>
                  </m:oMathPara>
                </a14:m>
                <a:endParaRPr lang="vi-VN" sz="1800" b="1" kern="100" dirty="0">
                  <a:effectLst/>
                  <a:latin typeface="Montserrat" pitchFamily="2" charset="0"/>
                  <a:ea typeface="Aptos" panose="020B0004020202020204" pitchFamily="34" charset="0"/>
                  <a:cs typeface="Times New Roman" panose="02020603050405020304" pitchFamily="18" charset="0"/>
                </a:endParaRPr>
              </a:p>
              <a:p>
                <a:pPr marL="571500" lvl="1" indent="-342900" algn="just">
                  <a:lnSpc>
                    <a:spcPct val="150000"/>
                  </a:lnSpc>
                  <a:spcBef>
                    <a:spcPts val="0"/>
                  </a:spcBef>
                </a:pPr>
                <a:r>
                  <a:rPr lang="vi-VN" sz="1800" kern="100" dirty="0">
                    <a:effectLst/>
                    <a:latin typeface="Montserrat" pitchFamily="2" charset="0"/>
                    <a:ea typeface="Aptos" panose="020B0004020202020204" pitchFamily="34" charset="0"/>
                    <a:cs typeface="Times New Roman" panose="02020603050405020304" pitchFamily="18" charset="0"/>
                  </a:rPr>
                  <a:t>Trong đó:</a:t>
                </a:r>
              </a:p>
              <a:p>
                <a:pPr marL="1028700" lvl="2" indent="-342900" algn="just">
                  <a:lnSpc>
                    <a:spcPct val="150000"/>
                  </a:lnSpc>
                  <a:spcBef>
                    <a:spcPts val="0"/>
                  </a:spcBef>
                </a:pPr>
                <a14:m>
                  <m:oMath xmlns:m="http://schemas.openxmlformats.org/officeDocument/2006/math">
                    <m:r>
                      <a:rPr lang="vi-VN" sz="1800" i="1" kern="100" dirty="0" smtClean="0">
                        <a:effectLst/>
                        <a:latin typeface="Cambria Math" panose="02040503050406030204" pitchFamily="18" charset="0"/>
                        <a:ea typeface="Aptos" panose="020B0004020202020204" pitchFamily="34" charset="0"/>
                        <a:cs typeface="Times New Roman" panose="02020603050405020304" pitchFamily="18" charset="0"/>
                      </a:rPr>
                      <m:t>𝐾</m:t>
                    </m:r>
                  </m:oMath>
                </a14:m>
                <a:r>
                  <a:rPr lang="vi-VN" sz="1800" kern="100" dirty="0">
                    <a:effectLst/>
                    <a:latin typeface="Montserrat" pitchFamily="2" charset="0"/>
                    <a:ea typeface="Aptos" panose="020B0004020202020204" pitchFamily="34" charset="0"/>
                    <a:cs typeface="Times New Roman" panose="02020603050405020304" pitchFamily="18" charset="0"/>
                  </a:rPr>
                  <a:t> là khóa công khai.</a:t>
                </a:r>
              </a:p>
              <a:p>
                <a:pPr marL="1028700" lvl="2" indent="-342900" algn="just">
                  <a:lnSpc>
                    <a:spcPct val="150000"/>
                  </a:lnSpc>
                  <a:spcBef>
                    <a:spcPts val="0"/>
                  </a:spcBef>
                </a:pPr>
                <a14:m>
                  <m:oMath xmlns:m="http://schemas.openxmlformats.org/officeDocument/2006/math">
                    <m:r>
                      <a:rPr lang="vi-VN" sz="1800" i="1" kern="100" dirty="0" smtClean="0">
                        <a:effectLst/>
                        <a:latin typeface="Cambria Math" panose="02040503050406030204" pitchFamily="18" charset="0"/>
                        <a:ea typeface="Aptos" panose="020B0004020202020204" pitchFamily="34" charset="0"/>
                        <a:cs typeface="Times New Roman" panose="02020603050405020304" pitchFamily="18" charset="0"/>
                      </a:rPr>
                      <m:t>𝑘</m:t>
                    </m:r>
                  </m:oMath>
                </a14:m>
                <a:r>
                  <a:rPr lang="vi-VN" sz="1800" kern="100" dirty="0">
                    <a:effectLst/>
                    <a:latin typeface="Montserrat" pitchFamily="2" charset="0"/>
                    <a:ea typeface="Aptos" panose="020B0004020202020204" pitchFamily="34" charset="0"/>
                    <a:cs typeface="Times New Roman" panose="02020603050405020304" pitchFamily="18" charset="0"/>
                  </a:rPr>
                  <a:t> là khóa riêng tư.</a:t>
                </a:r>
              </a:p>
              <a:p>
                <a:pPr marL="1028700" lvl="2" indent="-342900" algn="just">
                  <a:lnSpc>
                    <a:spcPct val="150000"/>
                  </a:lnSpc>
                  <a:spcBef>
                    <a:spcPts val="0"/>
                  </a:spcBef>
                </a:pPr>
                <a14:m>
                  <m:oMath xmlns:m="http://schemas.openxmlformats.org/officeDocument/2006/math">
                    <m:r>
                      <a:rPr lang="vi-VN" sz="1800" i="1" kern="100" dirty="0" smtClean="0">
                        <a:latin typeface="Cambria Math" panose="02040503050406030204" pitchFamily="18" charset="0"/>
                        <a:ea typeface="Aptos" panose="020B0004020202020204" pitchFamily="34" charset="0"/>
                        <a:cs typeface="Times New Roman" panose="02020603050405020304" pitchFamily="18" charset="0"/>
                      </a:rPr>
                      <m:t>𝐺</m:t>
                    </m:r>
                  </m:oMath>
                </a14:m>
                <a:r>
                  <a:rPr lang="vi-VN" sz="1800" kern="100" dirty="0">
                    <a:latin typeface="Montserrat" pitchFamily="2" charset="0"/>
                    <a:ea typeface="Aptos" panose="020B0004020202020204" pitchFamily="34" charset="0"/>
                    <a:cs typeface="Times New Roman" panose="02020603050405020304" pitchFamily="18" charset="0"/>
                  </a:rPr>
                  <a:t> là điểm sinh: điểm cố định trên đường Elliptic được chọn trước.</a:t>
                </a:r>
              </a:p>
              <a:p>
                <a:pPr marL="571500" lvl="1" indent="-342900" algn="just">
                  <a:lnSpc>
                    <a:spcPct val="150000"/>
                  </a:lnSpc>
                  <a:spcBef>
                    <a:spcPts val="0"/>
                  </a:spcBef>
                </a:pPr>
                <a:r>
                  <a:rPr lang="vi-VN" sz="1800" b="1" kern="100" dirty="0">
                    <a:latin typeface="Montserrat" pitchFamily="2" charset="0"/>
                    <a:ea typeface="Aptos" panose="020B0004020202020204" pitchFamily="34" charset="0"/>
                    <a:cs typeface="Times New Roman" panose="02020603050405020304" pitchFamily="18" charset="0"/>
                  </a:rPr>
                  <a:t>Đặc điểm: </a:t>
                </a:r>
                <a:r>
                  <a:rPr lang="vi-VN" sz="1800" kern="100" dirty="0">
                    <a:latin typeface="Montserrat" pitchFamily="2" charset="0"/>
                    <a:ea typeface="Aptos" panose="020B0004020202020204" pitchFamily="34" charset="0"/>
                    <a:cs typeface="Times New Roman" panose="02020603050405020304" pitchFamily="18" charset="0"/>
                  </a:rPr>
                  <a:t>Từ khóa công khai, không thể tính ngược lại để tìm khóa riêng tư do tính chất bảo mật của elliptic curve.</a:t>
                </a:r>
                <a:endParaRPr lang="vi-VN" sz="1800" b="1" kern="100" dirty="0">
                  <a:latin typeface="Montserrat" pitchFamily="2" charset="0"/>
                  <a:ea typeface="Aptos" panose="020B0004020202020204" pitchFamily="34" charset="0"/>
                  <a:cs typeface="Times New Roman" panose="02020603050405020304" pitchFamily="18" charset="0"/>
                </a:endParaRPr>
              </a:p>
              <a:p>
                <a:pPr marL="685800" lvl="2" indent="0" algn="just">
                  <a:lnSpc>
                    <a:spcPct val="150000"/>
                  </a:lnSpc>
                  <a:spcBef>
                    <a:spcPts val="0"/>
                  </a:spcBef>
                  <a:buNone/>
                </a:pPr>
                <a:endParaRPr lang="vi-VN" sz="1800" kern="100" dirty="0">
                  <a:effectLst/>
                  <a:latin typeface="Montserrat" pitchFamily="2" charset="0"/>
                  <a:ea typeface="Aptos" panose="020B0004020202020204" pitchFamily="34" charset="0"/>
                  <a:cs typeface="Times New Roman" panose="02020603050405020304" pitchFamily="18" charset="0"/>
                </a:endParaRPr>
              </a:p>
            </p:txBody>
          </p:sp>
        </mc:Choice>
        <mc:Fallback xmlns="">
          <p:sp>
            <p:nvSpPr>
              <p:cNvPr id="4" name="Content Placeholder 2">
                <a:extLst>
                  <a:ext uri="{FF2B5EF4-FFF2-40B4-BE49-F238E27FC236}">
                    <a16:creationId xmlns:a16="http://schemas.microsoft.com/office/drawing/2014/main" id="{60111D06-439F-0F8F-DFE7-9D4F0CD70FDE}"/>
                  </a:ext>
                </a:extLst>
              </p:cNvPr>
              <p:cNvSpPr txBox="1">
                <a:spLocks noRot="1" noChangeAspect="1" noMove="1" noResize="1" noEditPoints="1" noAdjustHandles="1" noChangeArrowheads="1" noChangeShapeType="1" noTextEdit="1"/>
              </p:cNvSpPr>
              <p:nvPr/>
            </p:nvSpPr>
            <p:spPr>
              <a:xfrm>
                <a:off x="838200" y="1618487"/>
                <a:ext cx="10180320" cy="4641661"/>
              </a:xfrm>
              <a:prstGeom prst="rect">
                <a:avLst/>
              </a:prstGeom>
              <a:blipFill>
                <a:blip r:embed="rId3"/>
                <a:stretch>
                  <a:fillRect r="-1018"/>
                </a:stretch>
              </a:blipFill>
            </p:spPr>
            <p:txBody>
              <a:bodyPr/>
              <a:lstStyle/>
              <a:p>
                <a:r>
                  <a:rPr lang="en-US">
                    <a:noFill/>
                  </a:rPr>
                  <a:t> </a:t>
                </a:r>
              </a:p>
            </p:txBody>
          </p:sp>
        </mc:Fallback>
      </mc:AlternateContent>
    </p:spTree>
    <p:extLst>
      <p:ext uri="{BB962C8B-B14F-4D97-AF65-F5344CB8AC3E}">
        <p14:creationId xmlns:p14="http://schemas.microsoft.com/office/powerpoint/2010/main" val="1850571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50E3B-FFD2-60CE-B3CA-067BCD9E46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52A34-611B-5849-DED7-7598E51D36F1}"/>
              </a:ext>
            </a:extLst>
          </p:cNvPr>
          <p:cNvSpPr>
            <a:spLocks noGrp="1"/>
          </p:cNvSpPr>
          <p:nvPr>
            <p:ph type="title"/>
          </p:nvPr>
        </p:nvSpPr>
        <p:spPr>
          <a:xfrm>
            <a:off x="838200" y="365125"/>
            <a:ext cx="10515600" cy="1325563"/>
          </a:xfrm>
        </p:spPr>
        <p:txBody>
          <a:bodyPr anchor="ctr">
            <a:normAutofit/>
          </a:bodyPr>
          <a:lstStyle/>
          <a:p>
            <a:r>
              <a:rPr lang="vi-VN" sz="3800" b="1" dirty="0">
                <a:latin typeface="Montserrat" pitchFamily="2" charset="0"/>
              </a:rPr>
              <a:t>6. Địa chỉ Bitcoin (Bitcoin Address)</a:t>
            </a:r>
            <a:endParaRPr lang="en-US" sz="3800" b="1" dirty="0">
              <a:latin typeface="Montserrat" pitchFamily="2" charset="0"/>
            </a:endParaRPr>
          </a:p>
        </p:txBody>
      </p:sp>
      <p:sp>
        <p:nvSpPr>
          <p:cNvPr id="6" name="TextBox 5">
            <a:extLst>
              <a:ext uri="{FF2B5EF4-FFF2-40B4-BE49-F238E27FC236}">
                <a16:creationId xmlns:a16="http://schemas.microsoft.com/office/drawing/2014/main" id="{07F0D8DA-2656-FCF4-5BBF-0F4BAA22D25F}"/>
              </a:ext>
            </a:extLst>
          </p:cNvPr>
          <p:cNvSpPr txBox="1"/>
          <p:nvPr/>
        </p:nvSpPr>
        <p:spPr>
          <a:xfrm>
            <a:off x="768096" y="1609344"/>
            <a:ext cx="5678424" cy="212295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vi-VN" b="1" dirty="0">
                <a:latin typeface="Montserrat" pitchFamily="2" charset="0"/>
              </a:rPr>
              <a:t>Định nghĩa:</a:t>
            </a:r>
            <a:r>
              <a:rPr lang="vi-VN" dirty="0">
                <a:latin typeface="Montserrat" pitchFamily="2" charset="0"/>
              </a:rPr>
              <a:t>  Địa chỉ là một chuỗi ký tự được tạo ra từ khóa công khai (public key) đại diện cho điểm đến của các giao dịch Bitcoin, tương tự như số tài khoản ngân hàng trong hệ thống tài chính truyền thống. </a:t>
            </a:r>
          </a:p>
        </p:txBody>
      </p:sp>
      <p:pic>
        <p:nvPicPr>
          <p:cNvPr id="2050" name="Picture 2">
            <a:extLst>
              <a:ext uri="{FF2B5EF4-FFF2-40B4-BE49-F238E27FC236}">
                <a16:creationId xmlns:a16="http://schemas.microsoft.com/office/drawing/2014/main" id="{06927282-1FD9-2F99-1209-7E70FE12F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0130" y="1690688"/>
            <a:ext cx="3637298" cy="4325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408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2815929" y="1897425"/>
            <a:ext cx="6560142" cy="3063149"/>
          </a:xfrm>
          <a:noFill/>
        </p:spPr>
        <p:txBody>
          <a:bodyPr/>
          <a:lstStyle/>
          <a:p>
            <a:r>
              <a:rPr lang="vi-VN" sz="4000" b="1" dirty="0">
                <a:latin typeface="Montserrat" pitchFamily="2" charset="0"/>
              </a:rPr>
              <a:t>I. Giới thiệu về bitcoin </a:t>
            </a:r>
            <a:endParaRPr lang="en-US" sz="4000" b="1" dirty="0">
              <a:latin typeface="Montserrat" pitchFamily="2" charset="0"/>
            </a:endParaRPr>
          </a:p>
        </p:txBody>
      </p:sp>
    </p:spTree>
    <p:extLst>
      <p:ext uri="{BB962C8B-B14F-4D97-AF65-F5344CB8AC3E}">
        <p14:creationId xmlns:p14="http://schemas.microsoft.com/office/powerpoint/2010/main" val="363098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B699B-38D0-D996-59AE-20391C201C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DB1083-27AF-78D5-521F-A5960FE0CDAC}"/>
              </a:ext>
            </a:extLst>
          </p:cNvPr>
          <p:cNvSpPr>
            <a:spLocks noGrp="1"/>
          </p:cNvSpPr>
          <p:nvPr>
            <p:ph type="ctrTitle"/>
          </p:nvPr>
        </p:nvSpPr>
        <p:spPr>
          <a:xfrm>
            <a:off x="3512608" y="1897425"/>
            <a:ext cx="5166783" cy="3063149"/>
          </a:xfrm>
          <a:noFill/>
        </p:spPr>
        <p:txBody>
          <a:bodyPr/>
          <a:lstStyle/>
          <a:p>
            <a:r>
              <a:rPr lang="vi-VN" sz="4000" b="1" dirty="0">
                <a:latin typeface="Montserrat" pitchFamily="2" charset="0"/>
              </a:rPr>
              <a:t>IV. Ví</a:t>
            </a:r>
            <a:endParaRPr lang="en-US" sz="4000" b="1" dirty="0">
              <a:latin typeface="Montserrat" pitchFamily="2" charset="0"/>
            </a:endParaRPr>
          </a:p>
        </p:txBody>
      </p:sp>
    </p:spTree>
    <p:extLst>
      <p:ext uri="{BB962C8B-B14F-4D97-AF65-F5344CB8AC3E}">
        <p14:creationId xmlns:p14="http://schemas.microsoft.com/office/powerpoint/2010/main" val="3057288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88F36-1407-E48D-2A47-4FF919A23A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1F9F5F-0DC0-BB93-6271-4BCE8016F8EA}"/>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1. Tổng quan về ví (Wallet)</a:t>
            </a:r>
            <a:endParaRPr lang="en-US" sz="3800" b="1" dirty="0">
              <a:latin typeface="Montserrat" pitchFamily="2" charset="0"/>
            </a:endParaRPr>
          </a:p>
        </p:txBody>
      </p:sp>
      <p:sp>
        <p:nvSpPr>
          <p:cNvPr id="3" name="TextBox 2">
            <a:extLst>
              <a:ext uri="{FF2B5EF4-FFF2-40B4-BE49-F238E27FC236}">
                <a16:creationId xmlns:a16="http://schemas.microsoft.com/office/drawing/2014/main" id="{68056E79-86D7-76BE-4C94-E0EDEBF4203F}"/>
              </a:ext>
            </a:extLst>
          </p:cNvPr>
          <p:cNvSpPr txBox="1"/>
          <p:nvPr/>
        </p:nvSpPr>
        <p:spPr>
          <a:xfrm>
            <a:off x="838200" y="1328777"/>
            <a:ext cx="10555224" cy="460960"/>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lang="vi-VN" b="1" dirty="0">
              <a:latin typeface="Montserrat" pitchFamily="2" charset="0"/>
            </a:endParaRPr>
          </a:p>
        </p:txBody>
      </p:sp>
      <p:sp>
        <p:nvSpPr>
          <p:cNvPr id="4" name="TextBox 3">
            <a:extLst>
              <a:ext uri="{FF2B5EF4-FFF2-40B4-BE49-F238E27FC236}">
                <a16:creationId xmlns:a16="http://schemas.microsoft.com/office/drawing/2014/main" id="{C1A705D1-5B50-063E-1F57-FB062E80C4D5}"/>
              </a:ext>
            </a:extLst>
          </p:cNvPr>
          <p:cNvSpPr txBox="1"/>
          <p:nvPr/>
        </p:nvSpPr>
        <p:spPr>
          <a:xfrm>
            <a:off x="838200" y="1517904"/>
            <a:ext cx="10555224" cy="25384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latin typeface="Montserrat" pitchFamily="2" charset="0"/>
              </a:rPr>
              <a:t>Ví Bitcoin là công cụ chủ chốt giúp người dùng quản lý khóa riêng tư và công khai của họ, tạo và ký các giao dịch. </a:t>
            </a:r>
          </a:p>
          <a:p>
            <a:pPr marL="285750" indent="-285750">
              <a:lnSpc>
                <a:spcPct val="150000"/>
              </a:lnSpc>
              <a:buFont typeface="Arial" panose="020B0604020202020204" pitchFamily="34" charset="0"/>
              <a:buChar char="•"/>
            </a:pPr>
            <a:r>
              <a:rPr lang="vi-VN" dirty="0">
                <a:latin typeface="Montserrat" pitchFamily="2" charset="0"/>
              </a:rPr>
              <a:t>Ví trong Bitcoin không lưu trữ Bitcoin thực sự mà chỉ lưu trữ các khóa giúp kiểm soát số Bitcoin đó. Các "đồng coin" được ghi lại trong blockchain của mạng lưới Bitcoin dưới dạng các đầu ra giao dịch, và người dùng kiểm soát chúng thông qua việc ký các giao dịch bằng khóa cá nhân.</a:t>
            </a:r>
            <a:endParaRPr lang="en-US" dirty="0">
              <a:latin typeface="Montserrat" pitchFamily="2" charset="0"/>
            </a:endParaRPr>
          </a:p>
        </p:txBody>
      </p:sp>
    </p:spTree>
    <p:extLst>
      <p:ext uri="{BB962C8B-B14F-4D97-AF65-F5344CB8AC3E}">
        <p14:creationId xmlns:p14="http://schemas.microsoft.com/office/powerpoint/2010/main" val="3927269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E3E69-915B-C630-3D42-A371E6831B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95ED94-11CE-8F0F-D801-98B786F963F9}"/>
              </a:ext>
            </a:extLst>
          </p:cNvPr>
          <p:cNvSpPr>
            <a:spLocks noGrp="1"/>
          </p:cNvSpPr>
          <p:nvPr>
            <p:ph type="title"/>
          </p:nvPr>
        </p:nvSpPr>
        <p:spPr>
          <a:xfrm>
            <a:off x="838200" y="304803"/>
            <a:ext cx="10515600" cy="1472974"/>
          </a:xfrm>
          <a:noFill/>
        </p:spPr>
        <p:txBody>
          <a:bodyPr anchor="ctr"/>
          <a:lstStyle/>
          <a:p>
            <a:r>
              <a:rPr lang="vi-VN" sz="3800" b="1" dirty="0">
                <a:latin typeface="Montserrat" pitchFamily="2" charset="0"/>
              </a:rPr>
              <a:t>2</a:t>
            </a:r>
            <a:r>
              <a:rPr lang="en-US" sz="3800" b="1" dirty="0">
                <a:latin typeface="Montserrat" pitchFamily="2" charset="0"/>
              </a:rPr>
              <a:t>. </a:t>
            </a:r>
            <a:r>
              <a:rPr lang="vi-VN" sz="3800" b="1" dirty="0">
                <a:latin typeface="Montserrat" pitchFamily="2" charset="0"/>
              </a:rPr>
              <a:t>Phân loại ví Bitcoin</a:t>
            </a:r>
            <a:endParaRPr lang="en-US" sz="3800" b="1" dirty="0">
              <a:latin typeface="Montserrat" pitchFamily="2" charset="0"/>
            </a:endParaRPr>
          </a:p>
        </p:txBody>
      </p:sp>
      <p:sp>
        <p:nvSpPr>
          <p:cNvPr id="4" name="TextBox 3">
            <a:extLst>
              <a:ext uri="{FF2B5EF4-FFF2-40B4-BE49-F238E27FC236}">
                <a16:creationId xmlns:a16="http://schemas.microsoft.com/office/drawing/2014/main" id="{9FF97207-FE94-B10F-9089-67AEBF46927F}"/>
              </a:ext>
            </a:extLst>
          </p:cNvPr>
          <p:cNvSpPr txBox="1"/>
          <p:nvPr/>
        </p:nvSpPr>
        <p:spPr>
          <a:xfrm>
            <a:off x="838200" y="1709928"/>
            <a:ext cx="6550152" cy="3990131"/>
          </a:xfrm>
          <a:prstGeom prst="rect">
            <a:avLst/>
          </a:prstGeom>
          <a:noFill/>
        </p:spPr>
        <p:txBody>
          <a:bodyPr wrap="square" rtlCol="0">
            <a:spAutoFit/>
          </a:bodyPr>
          <a:lstStyle/>
          <a:p>
            <a:pPr marR="0">
              <a:lnSpc>
                <a:spcPct val="150000"/>
              </a:lnSpc>
              <a:spcBef>
                <a:spcPts val="0"/>
              </a:spcBef>
              <a:spcAft>
                <a:spcPts val="800"/>
              </a:spcAft>
            </a:pP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Ví</a:t>
            </a:r>
            <a:r>
              <a:rPr lang="en-US" sz="1800" kern="100" dirty="0">
                <a:effectLst/>
                <a:latin typeface="Montserrat" pitchFamily="2" charset="0"/>
                <a:ea typeface="Aptos" panose="020B0004020202020204" pitchFamily="34" charset="0"/>
                <a:cs typeface="Times New Roman" panose="02020603050405020304" pitchFamily="18" charset="0"/>
              </a:rPr>
              <a:t> Bitcoin </a:t>
            </a:r>
            <a:r>
              <a:rPr lang="en-US" sz="1800" kern="100" dirty="0" err="1">
                <a:effectLst/>
                <a:latin typeface="Montserrat" pitchFamily="2" charset="0"/>
                <a:ea typeface="Aptos" panose="020B0004020202020204" pitchFamily="34" charset="0"/>
                <a:cs typeface="Times New Roman" panose="02020603050405020304" pitchFamily="18" charset="0"/>
              </a:rPr>
              <a:t>được</a:t>
            </a:r>
            <a:r>
              <a:rPr lang="en-US" sz="1800" kern="100" dirty="0">
                <a:effectLst/>
                <a:latin typeface="Montserrat" pitchFamily="2" charset="0"/>
                <a:ea typeface="Aptos" panose="020B0004020202020204" pitchFamily="34" charset="0"/>
                <a:cs typeface="Times New Roman" panose="02020603050405020304" pitchFamily="18" charset="0"/>
              </a:rPr>
              <a:t> chia </a:t>
            </a:r>
            <a:r>
              <a:rPr lang="en-US" sz="1800" kern="100" dirty="0" err="1">
                <a:effectLst/>
                <a:latin typeface="Montserrat" pitchFamily="2" charset="0"/>
                <a:ea typeface="Aptos" panose="020B0004020202020204" pitchFamily="34" charset="0"/>
                <a:cs typeface="Times New Roman" panose="02020603050405020304" pitchFamily="18" charset="0"/>
              </a:rPr>
              <a:t>thành</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hai</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loại</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chính</a:t>
            </a:r>
            <a:r>
              <a:rPr lang="en-US" sz="1800" kern="100" dirty="0">
                <a:effectLst/>
                <a:latin typeface="Montserrat" pitchFamily="2" charset="0"/>
                <a:ea typeface="Aptos" panose="020B0004020202020204" pitchFamily="34" charset="0"/>
                <a:cs typeface="Times New Roman" panose="02020603050405020304" pitchFamily="18" charset="0"/>
              </a:rPr>
              <a:t>: </a:t>
            </a:r>
            <a:endParaRPr lang="vi-VN" sz="1800" kern="100" dirty="0">
              <a:effectLst/>
              <a:latin typeface="Montserrat" pitchFamily="2" charset="0"/>
              <a:ea typeface="Aptos" panose="020B0004020202020204" pitchFamily="34" charset="0"/>
              <a:cs typeface="Times New Roman" panose="02020603050405020304" pitchFamily="18" charset="0"/>
            </a:endParaRPr>
          </a:p>
          <a:p>
            <a:pPr marL="742950" lvl="1" indent="-285750">
              <a:lnSpc>
                <a:spcPct val="150000"/>
              </a:lnSpc>
              <a:spcAft>
                <a:spcPts val="800"/>
              </a:spcAft>
              <a:buFont typeface="Arial" panose="020B0604020202020204" pitchFamily="34" charset="0"/>
              <a:buChar char="•"/>
            </a:pPr>
            <a:r>
              <a:rPr lang="en-US" b="1" kern="100" dirty="0" err="1">
                <a:effectLst/>
                <a:latin typeface="Montserrat" pitchFamily="2" charset="0"/>
                <a:ea typeface="Aptos" panose="020B0004020202020204" pitchFamily="34" charset="0"/>
                <a:cs typeface="Times New Roman" panose="02020603050405020304" pitchFamily="18" charset="0"/>
              </a:rPr>
              <a:t>Ví</a:t>
            </a:r>
            <a:r>
              <a:rPr lang="en-US" b="1" kern="100" dirty="0">
                <a:effectLst/>
                <a:latin typeface="Montserrat" pitchFamily="2" charset="0"/>
                <a:ea typeface="Aptos" panose="020B0004020202020204" pitchFamily="34" charset="0"/>
                <a:cs typeface="Times New Roman" panose="02020603050405020304" pitchFamily="18" charset="0"/>
              </a:rPr>
              <a:t> </a:t>
            </a:r>
            <a:r>
              <a:rPr lang="en-US" b="1" kern="100" dirty="0" err="1">
                <a:effectLst/>
                <a:latin typeface="Montserrat" pitchFamily="2" charset="0"/>
                <a:ea typeface="Aptos" panose="020B0004020202020204" pitchFamily="34" charset="0"/>
                <a:cs typeface="Times New Roman" panose="02020603050405020304" pitchFamily="18" charset="0"/>
              </a:rPr>
              <a:t>không</a:t>
            </a:r>
            <a:r>
              <a:rPr lang="en-US" b="1" kern="100" dirty="0">
                <a:effectLst/>
                <a:latin typeface="Montserrat" pitchFamily="2" charset="0"/>
                <a:ea typeface="Aptos" panose="020B0004020202020204" pitchFamily="34" charset="0"/>
                <a:cs typeface="Times New Roman" panose="02020603050405020304" pitchFamily="18" charset="0"/>
              </a:rPr>
              <a:t> </a:t>
            </a:r>
            <a:r>
              <a:rPr lang="en-US" b="1" kern="100" dirty="0" err="1">
                <a:effectLst/>
                <a:latin typeface="Montserrat" pitchFamily="2" charset="0"/>
                <a:ea typeface="Aptos" panose="020B0004020202020204" pitchFamily="34" charset="0"/>
                <a:cs typeface="Times New Roman" panose="02020603050405020304" pitchFamily="18" charset="0"/>
              </a:rPr>
              <a:t>xác</a:t>
            </a:r>
            <a:r>
              <a:rPr lang="en-US" b="1" kern="100" dirty="0">
                <a:effectLst/>
                <a:latin typeface="Montserrat" pitchFamily="2" charset="0"/>
                <a:ea typeface="Aptos" panose="020B0004020202020204" pitchFamily="34" charset="0"/>
                <a:cs typeface="Times New Roman" panose="02020603050405020304" pitchFamily="18" charset="0"/>
              </a:rPr>
              <a:t> </a:t>
            </a:r>
            <a:r>
              <a:rPr lang="en-US" b="1" kern="100" dirty="0" err="1">
                <a:effectLst/>
                <a:latin typeface="Montserrat" pitchFamily="2" charset="0"/>
                <a:ea typeface="Aptos" panose="020B0004020202020204" pitchFamily="34" charset="0"/>
                <a:cs typeface="Times New Roman" panose="02020603050405020304" pitchFamily="18" charset="0"/>
              </a:rPr>
              <a:t>định</a:t>
            </a:r>
            <a:r>
              <a:rPr lang="en-US" b="1" kern="100" dirty="0">
                <a:effectLst/>
                <a:latin typeface="Montserrat" pitchFamily="2" charset="0"/>
                <a:ea typeface="Aptos" panose="020B0004020202020204" pitchFamily="34" charset="0"/>
                <a:cs typeface="Times New Roman" panose="02020603050405020304" pitchFamily="18" charset="0"/>
              </a:rPr>
              <a:t> (nondeterministic wallet):</a:t>
            </a:r>
            <a:r>
              <a:rPr lang="vi-VN" b="1"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Mỗi</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khóa</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trong</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ví</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được</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tạo</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ngẫu</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nhiên</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và</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không</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liên</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quan</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đến</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nhau</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Những</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ví</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này</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thường</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không</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tiện</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dụng</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vì</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cần</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sao</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lưu</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mỗi</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khóa</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riêng</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lẻ</a:t>
            </a:r>
            <a:r>
              <a:rPr lang="en-US" kern="100" dirty="0">
                <a:effectLst/>
                <a:latin typeface="Montserrat" pitchFamily="2" charset="0"/>
                <a:ea typeface="Aptos" panose="020B0004020202020204" pitchFamily="34" charset="0"/>
                <a:cs typeface="Times New Roman" panose="02020603050405020304" pitchFamily="18" charset="0"/>
              </a:rPr>
              <a:t>.</a:t>
            </a:r>
          </a:p>
          <a:p>
            <a:pPr marL="742950" lvl="1" indent="-285750" algn="just">
              <a:lnSpc>
                <a:spcPct val="150000"/>
              </a:lnSpc>
              <a:spcAft>
                <a:spcPts val="800"/>
              </a:spcAft>
              <a:buFont typeface="Arial" panose="020B0604020202020204" pitchFamily="34" charset="0"/>
              <a:buChar char="•"/>
            </a:pPr>
            <a:r>
              <a:rPr lang="en-US" kern="100" dirty="0">
                <a:effectLst/>
                <a:latin typeface="Montserrat" pitchFamily="2" charset="0"/>
                <a:ea typeface="Aptos" panose="020B0004020202020204" pitchFamily="34" charset="0"/>
                <a:cs typeface="Times New Roman" panose="02020603050405020304" pitchFamily="18" charset="0"/>
              </a:rPr>
              <a:t> </a:t>
            </a:r>
            <a:r>
              <a:rPr lang="en-US" b="1" kern="100" dirty="0" err="1">
                <a:effectLst/>
                <a:latin typeface="Montserrat" pitchFamily="2" charset="0"/>
                <a:ea typeface="Aptos" panose="020B0004020202020204" pitchFamily="34" charset="0"/>
                <a:cs typeface="Times New Roman" panose="02020603050405020304" pitchFamily="18" charset="0"/>
              </a:rPr>
              <a:t>Ví</a:t>
            </a:r>
            <a:r>
              <a:rPr lang="en-US" b="1" kern="100" dirty="0">
                <a:effectLst/>
                <a:latin typeface="Montserrat" pitchFamily="2" charset="0"/>
                <a:ea typeface="Aptos" panose="020B0004020202020204" pitchFamily="34" charset="0"/>
                <a:cs typeface="Times New Roman" panose="02020603050405020304" pitchFamily="18" charset="0"/>
              </a:rPr>
              <a:t> </a:t>
            </a:r>
            <a:r>
              <a:rPr lang="en-US" b="1" kern="100" dirty="0" err="1">
                <a:effectLst/>
                <a:latin typeface="Montserrat" pitchFamily="2" charset="0"/>
                <a:ea typeface="Aptos" panose="020B0004020202020204" pitchFamily="34" charset="0"/>
                <a:cs typeface="Times New Roman" panose="02020603050405020304" pitchFamily="18" charset="0"/>
              </a:rPr>
              <a:t>xác</a:t>
            </a:r>
            <a:r>
              <a:rPr lang="en-US" b="1" kern="100" dirty="0">
                <a:effectLst/>
                <a:latin typeface="Montserrat" pitchFamily="2" charset="0"/>
                <a:ea typeface="Aptos" panose="020B0004020202020204" pitchFamily="34" charset="0"/>
                <a:cs typeface="Times New Roman" panose="02020603050405020304" pitchFamily="18" charset="0"/>
              </a:rPr>
              <a:t> </a:t>
            </a:r>
            <a:r>
              <a:rPr lang="en-US" b="1" kern="100" dirty="0" err="1">
                <a:effectLst/>
                <a:latin typeface="Montserrat" pitchFamily="2" charset="0"/>
                <a:ea typeface="Aptos" panose="020B0004020202020204" pitchFamily="34" charset="0"/>
                <a:cs typeface="Times New Roman" panose="02020603050405020304" pitchFamily="18" charset="0"/>
              </a:rPr>
              <a:t>định</a:t>
            </a:r>
            <a:r>
              <a:rPr lang="en-US" b="1" kern="100" dirty="0">
                <a:effectLst/>
                <a:latin typeface="Montserrat" pitchFamily="2" charset="0"/>
                <a:ea typeface="Aptos" panose="020B0004020202020204" pitchFamily="34" charset="0"/>
                <a:cs typeface="Times New Roman" panose="02020603050405020304" pitchFamily="18" charset="0"/>
              </a:rPr>
              <a:t> (deterministic wallet): </a:t>
            </a:r>
            <a:r>
              <a:rPr lang="en-US" kern="100" dirty="0" err="1">
                <a:effectLst/>
                <a:latin typeface="Montserrat" pitchFamily="2" charset="0"/>
                <a:ea typeface="Aptos" panose="020B0004020202020204" pitchFamily="34" charset="0"/>
                <a:cs typeface="Times New Roman" panose="02020603050405020304" pitchFamily="18" charset="0"/>
              </a:rPr>
              <a:t>Các</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khóa</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được</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tạo</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từ</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một</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khóa</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chính</a:t>
            </a:r>
            <a:r>
              <a:rPr lang="en-US" kern="100" dirty="0">
                <a:effectLst/>
                <a:latin typeface="Montserrat" pitchFamily="2" charset="0"/>
                <a:ea typeface="Aptos" panose="020B0004020202020204" pitchFamily="34" charset="0"/>
                <a:cs typeface="Times New Roman" panose="02020603050405020304" pitchFamily="18" charset="0"/>
              </a:rPr>
              <a:t> (seed). </a:t>
            </a:r>
            <a:r>
              <a:rPr lang="en-US" kern="100" dirty="0" err="1">
                <a:effectLst/>
                <a:latin typeface="Montserrat" pitchFamily="2" charset="0"/>
                <a:ea typeface="Aptos" panose="020B0004020202020204" pitchFamily="34" charset="0"/>
                <a:cs typeface="Times New Roman" panose="02020603050405020304" pitchFamily="18" charset="0"/>
              </a:rPr>
              <a:t>Điều</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này</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cho</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phép</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dễ</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dàng</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sao</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lưu</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và</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phục</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hồi</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toàn</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bộ</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ví</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chỉ</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với</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một</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bản</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sao</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lưu</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duy</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nhất</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của</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khóa</a:t>
            </a:r>
            <a:r>
              <a:rPr lang="en-US" kern="100" dirty="0">
                <a:effectLst/>
                <a:latin typeface="Montserrat" pitchFamily="2" charset="0"/>
                <a:ea typeface="Aptos" panose="020B0004020202020204" pitchFamily="34" charset="0"/>
                <a:cs typeface="Times New Roman" panose="02020603050405020304" pitchFamily="18" charset="0"/>
              </a:rPr>
              <a:t> </a:t>
            </a:r>
            <a:r>
              <a:rPr lang="en-US" kern="100" dirty="0" err="1">
                <a:effectLst/>
                <a:latin typeface="Montserrat" pitchFamily="2" charset="0"/>
                <a:ea typeface="Aptos" panose="020B0004020202020204" pitchFamily="34" charset="0"/>
                <a:cs typeface="Times New Roman" panose="02020603050405020304" pitchFamily="18" charset="0"/>
              </a:rPr>
              <a:t>chính</a:t>
            </a:r>
            <a:r>
              <a:rPr lang="en-US" kern="100" dirty="0">
                <a:effectLst/>
                <a:latin typeface="Montserrat" pitchFamily="2" charset="0"/>
                <a:ea typeface="Aptos" panose="020B0004020202020204" pitchFamily="34" charset="0"/>
                <a:cs typeface="Times New Roman" panose="02020603050405020304" pitchFamily="18" charset="0"/>
              </a:rPr>
              <a:t>.</a:t>
            </a:r>
          </a:p>
        </p:txBody>
      </p:sp>
      <p:pic>
        <p:nvPicPr>
          <p:cNvPr id="1026" name="Picture 2">
            <a:extLst>
              <a:ext uri="{FF2B5EF4-FFF2-40B4-BE49-F238E27FC236}">
                <a16:creationId xmlns:a16="http://schemas.microsoft.com/office/drawing/2014/main" id="{44CC8085-6C73-0AA4-4319-0D6A1B29C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5315" y="1956406"/>
            <a:ext cx="2857468" cy="19634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0F0738D-226F-522F-8775-AA2F8A42C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3950" y="4098493"/>
            <a:ext cx="2858833" cy="1963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60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773A0-B6F6-8DB1-E6DA-05CF2A42A5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67E7BE-2E81-4FFF-32FF-7E338631C6E0}"/>
              </a:ext>
            </a:extLst>
          </p:cNvPr>
          <p:cNvSpPr>
            <a:spLocks noGrp="1"/>
          </p:cNvSpPr>
          <p:nvPr>
            <p:ph type="title"/>
          </p:nvPr>
        </p:nvSpPr>
        <p:spPr>
          <a:xfrm>
            <a:off x="838200" y="365125"/>
            <a:ext cx="10515600" cy="1325563"/>
          </a:xfrm>
        </p:spPr>
        <p:txBody>
          <a:bodyPr anchor="ctr">
            <a:normAutofit/>
          </a:bodyPr>
          <a:lstStyle/>
          <a:p>
            <a:r>
              <a:rPr lang="en-US" sz="3800" b="1" dirty="0">
                <a:latin typeface="Montserrat" pitchFamily="2" charset="0"/>
              </a:rPr>
              <a:t>3. </a:t>
            </a:r>
            <a:r>
              <a:rPr lang="vi-VN" sz="3800" b="1" dirty="0">
                <a:latin typeface="Montserrat" pitchFamily="2" charset="0"/>
              </a:rPr>
              <a:t>Ví phân cấp (HD Wallets)</a:t>
            </a:r>
            <a:endParaRPr lang="en-US" sz="3800" b="1" dirty="0">
              <a:latin typeface="Montserrat" pitchFamily="2" charset="0"/>
            </a:endParaRPr>
          </a:p>
        </p:txBody>
      </p:sp>
      <p:sp>
        <p:nvSpPr>
          <p:cNvPr id="6" name="TextBox 5">
            <a:extLst>
              <a:ext uri="{FF2B5EF4-FFF2-40B4-BE49-F238E27FC236}">
                <a16:creationId xmlns:a16="http://schemas.microsoft.com/office/drawing/2014/main" id="{608F5DFF-CBFC-73C2-B1AC-87DD349D1FC0}"/>
              </a:ext>
            </a:extLst>
          </p:cNvPr>
          <p:cNvSpPr txBox="1"/>
          <p:nvPr/>
        </p:nvSpPr>
        <p:spPr>
          <a:xfrm>
            <a:off x="905256" y="1528632"/>
            <a:ext cx="6483096" cy="3369449"/>
          </a:xfrm>
          <a:prstGeom prst="rect">
            <a:avLst/>
          </a:prstGeom>
          <a:noFill/>
        </p:spPr>
        <p:txBody>
          <a:bodyPr wrap="square" rtlCol="0">
            <a:spAutoFit/>
          </a:bodyPr>
          <a:lstStyle/>
          <a:p>
            <a:pPr>
              <a:lnSpc>
                <a:spcPct val="150000"/>
              </a:lnSpc>
            </a:pPr>
            <a:r>
              <a:rPr lang="vi-VN" b="1" dirty="0">
                <a:latin typeface="Montserrat" pitchFamily="2" charset="0"/>
              </a:rPr>
              <a:t>Ví phân cấp (</a:t>
            </a:r>
            <a:r>
              <a:rPr lang="en-US" sz="1800" b="1" dirty="0">
                <a:effectLst/>
                <a:latin typeface="Montserrat" pitchFamily="2" charset="0"/>
                <a:ea typeface="Aptos" panose="020B0004020202020204" pitchFamily="34" charset="0"/>
                <a:cs typeface="Times New Roman" panose="02020603050405020304" pitchFamily="18" charset="0"/>
              </a:rPr>
              <a:t>Hierarchical Deterministic </a:t>
            </a:r>
            <a:r>
              <a:rPr lang="vi-VN" sz="1800" b="1" dirty="0">
                <a:effectLst/>
                <a:latin typeface="Montserrat" pitchFamily="2" charset="0"/>
                <a:ea typeface="Aptos" panose="020B0004020202020204" pitchFamily="34" charset="0"/>
                <a:cs typeface="Times New Roman" panose="02020603050405020304" pitchFamily="18" charset="0"/>
              </a:rPr>
              <a:t>Wallets)</a:t>
            </a:r>
            <a:r>
              <a:rPr lang="vi-VN" sz="1800" dirty="0">
                <a:effectLst/>
                <a:latin typeface="Montserrat" pitchFamily="2" charset="0"/>
                <a:ea typeface="Aptos" panose="020B0004020202020204" pitchFamily="34" charset="0"/>
                <a:cs typeface="Times New Roman" panose="02020603050405020304" pitchFamily="18" charset="0"/>
              </a:rPr>
              <a:t>: </a:t>
            </a:r>
          </a:p>
          <a:p>
            <a:pPr marL="285750" indent="-285750">
              <a:lnSpc>
                <a:spcPct val="150000"/>
              </a:lnSpc>
              <a:buFont typeface="Arial" panose="020B0604020202020204" pitchFamily="34" charset="0"/>
              <a:buChar char="•"/>
            </a:pPr>
            <a:r>
              <a:rPr lang="vi-VN" dirty="0">
                <a:latin typeface="Montserrat" pitchFamily="2" charset="0"/>
              </a:rPr>
              <a:t>Biến thể của ví xác định (d</a:t>
            </a:r>
            <a:r>
              <a:rPr lang="en-US" sz="1800" dirty="0" err="1">
                <a:effectLst/>
                <a:latin typeface="Montserrat" pitchFamily="2" charset="0"/>
                <a:ea typeface="Aptos" panose="020B0004020202020204" pitchFamily="34" charset="0"/>
                <a:cs typeface="Times New Roman" panose="02020603050405020304" pitchFamily="18" charset="0"/>
              </a:rPr>
              <a:t>eterministic</a:t>
            </a:r>
            <a:r>
              <a:rPr lang="vi-VN" sz="1800" dirty="0">
                <a:effectLst/>
                <a:latin typeface="Montserrat" pitchFamily="2" charset="0"/>
                <a:ea typeface="Aptos" panose="020B0004020202020204" pitchFamily="34" charset="0"/>
                <a:cs typeface="Times New Roman" panose="02020603050405020304" pitchFamily="18" charset="0"/>
              </a:rPr>
              <a:t> wallets</a:t>
            </a:r>
            <a:r>
              <a:rPr lang="en-US" dirty="0">
                <a:latin typeface="Montserrat" pitchFamily="2" charset="0"/>
                <a:ea typeface="Aptos" panose="020B0004020202020204" pitchFamily="34" charset="0"/>
                <a:cs typeface="Times New Roman" panose="02020603050405020304" pitchFamily="18" charset="0"/>
              </a:rPr>
              <a:t>)</a:t>
            </a:r>
            <a:endParaRPr lang="vi-VN" dirty="0">
              <a:latin typeface="Montserrat" pitchFamily="2" charset="0"/>
              <a:ea typeface="Aptos" panose="020B000402020202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vi-VN" dirty="0">
                <a:latin typeface="Montserrat" pitchFamily="2" charset="0"/>
                <a:ea typeface="Aptos" panose="020B0004020202020204" pitchFamily="34" charset="0"/>
                <a:cs typeface="Times New Roman" panose="02020603050405020304" pitchFamily="18" charset="0"/>
              </a:rPr>
              <a:t>Có cấu trúc dạng cây</a:t>
            </a:r>
          </a:p>
          <a:p>
            <a:pPr marL="285750" indent="-285750">
              <a:lnSpc>
                <a:spcPct val="150000"/>
              </a:lnSpc>
              <a:buFont typeface="Arial" panose="020B0604020202020204" pitchFamily="34" charset="0"/>
              <a:buChar char="•"/>
            </a:pPr>
            <a:r>
              <a:rPr lang="vi-VN" dirty="0">
                <a:latin typeface="Montserrat" pitchFamily="2" charset="0"/>
                <a:cs typeface="Times New Roman" panose="02020603050405020304" pitchFamily="18" charset="0"/>
              </a:rPr>
              <a:t>Có thể tổ chức khóa theo nhánh, phù hợp với nhu cầu tổ chức, quản lý lớn hoặc với các khóa có mục đích khác nhau.</a:t>
            </a:r>
          </a:p>
          <a:p>
            <a:pPr marL="285750" indent="-285750">
              <a:lnSpc>
                <a:spcPct val="150000"/>
              </a:lnSpc>
              <a:buFont typeface="Arial" panose="020B0604020202020204" pitchFamily="34" charset="0"/>
              <a:buChar char="•"/>
            </a:pPr>
            <a:r>
              <a:rPr lang="vi-VN" dirty="0">
                <a:latin typeface="Montserrat" pitchFamily="2" charset="0"/>
                <a:cs typeface="Times New Roman" panose="02020603050405020304" pitchFamily="18" charset="0"/>
              </a:rPr>
              <a:t>BIP-32/BIP-44: Ví tiêu chuẩn HD được xác định bởi các BIP (Bitcoin Improvement Proposals).</a:t>
            </a:r>
            <a:endParaRPr lang="en-US" dirty="0">
              <a:latin typeface="Montserrat" pitchFamily="2" charset="0"/>
            </a:endParaRPr>
          </a:p>
        </p:txBody>
      </p:sp>
      <p:pic>
        <p:nvPicPr>
          <p:cNvPr id="2050" name="Picture 2">
            <a:extLst>
              <a:ext uri="{FF2B5EF4-FFF2-40B4-BE49-F238E27FC236}">
                <a16:creationId xmlns:a16="http://schemas.microsoft.com/office/drawing/2014/main" id="{E68386FF-015F-4514-D1DB-3AB2DB127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8352" y="2012907"/>
            <a:ext cx="4126992" cy="2832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344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4D0C7-5223-264D-FFB0-8E7CB64D77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A92F7B-D4EF-38DF-0EB2-9011A36A30BA}"/>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4. </a:t>
            </a:r>
            <a:r>
              <a:rPr lang="en-US" sz="3800" b="1" dirty="0">
                <a:latin typeface="Montserrat" pitchFamily="2" charset="0"/>
              </a:rPr>
              <a:t>Seed </a:t>
            </a:r>
            <a:r>
              <a:rPr lang="en-US" sz="3800" b="1" dirty="0" err="1">
                <a:latin typeface="Montserrat" pitchFamily="2" charset="0"/>
              </a:rPr>
              <a:t>và</a:t>
            </a:r>
            <a:r>
              <a:rPr lang="en-US" sz="3800" b="1" dirty="0">
                <a:latin typeface="Montserrat" pitchFamily="2" charset="0"/>
              </a:rPr>
              <a:t> Mnemonic </a:t>
            </a:r>
            <a:r>
              <a:rPr lang="en-US" sz="3800" b="1" dirty="0" err="1">
                <a:latin typeface="Montserrat" pitchFamily="2" charset="0"/>
              </a:rPr>
              <a:t>trong</a:t>
            </a:r>
            <a:r>
              <a:rPr lang="en-US" sz="3800" b="1" dirty="0">
                <a:latin typeface="Montserrat" pitchFamily="2" charset="0"/>
              </a:rPr>
              <a:t> </a:t>
            </a:r>
            <a:r>
              <a:rPr lang="en-US" sz="3800" b="1" dirty="0" err="1">
                <a:latin typeface="Montserrat" pitchFamily="2" charset="0"/>
              </a:rPr>
              <a:t>Ví</a:t>
            </a:r>
            <a:r>
              <a:rPr lang="en-US" sz="3800" b="1" dirty="0">
                <a:latin typeface="Montserrat" pitchFamily="2" charset="0"/>
              </a:rPr>
              <a:t> Bitcoin</a:t>
            </a:r>
          </a:p>
        </p:txBody>
      </p:sp>
      <p:sp>
        <p:nvSpPr>
          <p:cNvPr id="4" name="TextBox 3">
            <a:extLst>
              <a:ext uri="{FF2B5EF4-FFF2-40B4-BE49-F238E27FC236}">
                <a16:creationId xmlns:a16="http://schemas.microsoft.com/office/drawing/2014/main" id="{CBBF7632-C6F7-7C02-FDA1-6941815AFE83}"/>
              </a:ext>
            </a:extLst>
          </p:cNvPr>
          <p:cNvSpPr txBox="1"/>
          <p:nvPr/>
        </p:nvSpPr>
        <p:spPr>
          <a:xfrm>
            <a:off x="838200" y="1554480"/>
            <a:ext cx="10515600" cy="336944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vi-VN" b="1" dirty="0">
                <a:latin typeface="Montserrat" pitchFamily="2" charset="0"/>
              </a:rPr>
              <a:t>Seed (Khóa Gốc): </a:t>
            </a:r>
            <a:r>
              <a:rPr lang="vi-VN" dirty="0">
                <a:latin typeface="Montserrat" pitchFamily="2" charset="0"/>
              </a:rPr>
              <a:t>một chuỗi số ngẫu nhiên dùng để tạo ra tất cả các khóa trong ví.</a:t>
            </a:r>
          </a:p>
          <a:p>
            <a:pPr marL="742950" lvl="1" indent="-285750" algn="just">
              <a:lnSpc>
                <a:spcPct val="150000"/>
              </a:lnSpc>
              <a:buFont typeface="Arial" panose="020B0604020202020204" pitchFamily="34" charset="0"/>
              <a:buChar char="•"/>
            </a:pPr>
            <a:r>
              <a:rPr lang="vi-VN" dirty="0">
                <a:latin typeface="Montserrat" pitchFamily="2" charset="0"/>
              </a:rPr>
              <a:t>Chỉ cần có seed, người dùng có thể khôi phục toàn bộ ví và các khóa liên quan.</a:t>
            </a:r>
          </a:p>
          <a:p>
            <a:pPr marL="742950" lvl="1" indent="-285750" algn="just">
              <a:lnSpc>
                <a:spcPct val="150000"/>
              </a:lnSpc>
              <a:buFont typeface="Arial" panose="020B0604020202020204" pitchFamily="34" charset="0"/>
              <a:buChar char="•"/>
            </a:pPr>
            <a:r>
              <a:rPr lang="vi-VN" dirty="0">
                <a:latin typeface="Montserrat" pitchFamily="2" charset="0"/>
              </a:rPr>
              <a:t>Seed là yếu tố quan trọng giúp đơn giản hóa việc sao lưu và quản lý ví.</a:t>
            </a:r>
          </a:p>
          <a:p>
            <a:pPr marL="285750" indent="-285750" algn="just">
              <a:lnSpc>
                <a:spcPct val="150000"/>
              </a:lnSpc>
              <a:buFont typeface="Arial" panose="020B0604020202020204" pitchFamily="34" charset="0"/>
              <a:buChar char="•"/>
            </a:pPr>
            <a:r>
              <a:rPr lang="vi-VN" b="1" dirty="0">
                <a:latin typeface="Montserrat" pitchFamily="2" charset="0"/>
              </a:rPr>
              <a:t>Mnemonic Code (BIP-39): </a:t>
            </a:r>
            <a:r>
              <a:rPr lang="vi-VN" dirty="0">
                <a:latin typeface="Montserrat" pitchFamily="2" charset="0"/>
              </a:rPr>
              <a:t>là chuỗi các từ tiếng Anh đại diện cho seed của ví, giúp dễ dàng ghi nhớ và sao lưu.</a:t>
            </a:r>
          </a:p>
          <a:p>
            <a:pPr marL="742950" lvl="1" indent="-285750" algn="just">
              <a:lnSpc>
                <a:spcPct val="150000"/>
              </a:lnSpc>
              <a:buFont typeface="Arial" panose="020B0604020202020204" pitchFamily="34" charset="0"/>
              <a:buChar char="•"/>
            </a:pPr>
            <a:r>
              <a:rPr lang="vi-VN" dirty="0">
                <a:latin typeface="Montserrat" pitchFamily="2" charset="0"/>
              </a:rPr>
              <a:t>Chuỗi mnemonic có thể có 12, 18, hoặc 24 từ, đảm bảo tính an toàn và tiện lợi.</a:t>
            </a:r>
          </a:p>
          <a:p>
            <a:pPr marL="742950" lvl="1" indent="-285750" algn="just">
              <a:lnSpc>
                <a:spcPct val="150000"/>
              </a:lnSpc>
              <a:buFont typeface="Arial" panose="020B0604020202020204" pitchFamily="34" charset="0"/>
              <a:buChar char="•"/>
            </a:pPr>
            <a:r>
              <a:rPr lang="vi-VN" dirty="0">
                <a:latin typeface="Montserrat" pitchFamily="2" charset="0"/>
              </a:rPr>
              <a:t>Được sử dụng rộng rãi trong các ví hiện đại để khôi phục và bảo mật tài sản tiền điện tử.</a:t>
            </a:r>
            <a:endParaRPr lang="en-US" dirty="0">
              <a:latin typeface="Montserrat" pitchFamily="2" charset="0"/>
            </a:endParaRPr>
          </a:p>
        </p:txBody>
      </p:sp>
    </p:spTree>
    <p:extLst>
      <p:ext uri="{BB962C8B-B14F-4D97-AF65-F5344CB8AC3E}">
        <p14:creationId xmlns:p14="http://schemas.microsoft.com/office/powerpoint/2010/main" val="22895376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AE400-BC81-88A5-36A7-9E53F4DBF5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FA1F1F-0346-0DA9-558A-4A9B817A453F}"/>
              </a:ext>
            </a:extLst>
          </p:cNvPr>
          <p:cNvSpPr>
            <a:spLocks noGrp="1"/>
          </p:cNvSpPr>
          <p:nvPr>
            <p:ph type="ctrTitle"/>
          </p:nvPr>
        </p:nvSpPr>
        <p:spPr>
          <a:xfrm>
            <a:off x="3512608" y="1897425"/>
            <a:ext cx="5166783" cy="3063149"/>
          </a:xfrm>
          <a:noFill/>
        </p:spPr>
        <p:txBody>
          <a:bodyPr/>
          <a:lstStyle/>
          <a:p>
            <a:r>
              <a:rPr lang="en-US" sz="4000" b="1" dirty="0">
                <a:latin typeface="Montserrat" pitchFamily="2" charset="0"/>
              </a:rPr>
              <a:t>V. Giao </a:t>
            </a:r>
            <a:r>
              <a:rPr lang="vi-VN" sz="4000" b="1" dirty="0">
                <a:latin typeface="Montserrat" pitchFamily="2" charset="0"/>
              </a:rPr>
              <a:t>dịch</a:t>
            </a:r>
            <a:endParaRPr lang="en-US" sz="4000" b="1" dirty="0">
              <a:latin typeface="Montserrat" pitchFamily="2" charset="0"/>
            </a:endParaRPr>
          </a:p>
        </p:txBody>
      </p:sp>
    </p:spTree>
    <p:extLst>
      <p:ext uri="{BB962C8B-B14F-4D97-AF65-F5344CB8AC3E}">
        <p14:creationId xmlns:p14="http://schemas.microsoft.com/office/powerpoint/2010/main" val="1648763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A4E37-3B94-3421-3D3C-53257D165F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F65DBB-5DC2-2858-3D93-8E2450938919}"/>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1. Tổng quan về giao dịch (Transaction)</a:t>
            </a:r>
            <a:endParaRPr lang="en-US" sz="3800" b="1" dirty="0">
              <a:latin typeface="Montserrat" pitchFamily="2" charset="0"/>
            </a:endParaRPr>
          </a:p>
        </p:txBody>
      </p:sp>
      <p:sp>
        <p:nvSpPr>
          <p:cNvPr id="3" name="TextBox 2">
            <a:extLst>
              <a:ext uri="{FF2B5EF4-FFF2-40B4-BE49-F238E27FC236}">
                <a16:creationId xmlns:a16="http://schemas.microsoft.com/office/drawing/2014/main" id="{FE9BD181-5799-12D8-C19D-8A65D1F2CF90}"/>
              </a:ext>
            </a:extLst>
          </p:cNvPr>
          <p:cNvSpPr txBox="1"/>
          <p:nvPr/>
        </p:nvSpPr>
        <p:spPr>
          <a:xfrm>
            <a:off x="838200" y="1328777"/>
            <a:ext cx="10555224" cy="460960"/>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lang="vi-VN" b="1" dirty="0">
              <a:latin typeface="Montserrat" pitchFamily="2" charset="0"/>
            </a:endParaRPr>
          </a:p>
        </p:txBody>
      </p:sp>
      <p:sp>
        <p:nvSpPr>
          <p:cNvPr id="4" name="TextBox 3">
            <a:extLst>
              <a:ext uri="{FF2B5EF4-FFF2-40B4-BE49-F238E27FC236}">
                <a16:creationId xmlns:a16="http://schemas.microsoft.com/office/drawing/2014/main" id="{DD8C82D7-3C69-DD4B-7784-15BC00555345}"/>
              </a:ext>
            </a:extLst>
          </p:cNvPr>
          <p:cNvSpPr txBox="1"/>
          <p:nvPr/>
        </p:nvSpPr>
        <p:spPr>
          <a:xfrm>
            <a:off x="838200" y="1517904"/>
            <a:ext cx="10555224" cy="25384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b="1" dirty="0">
                <a:latin typeface="Montserrat" pitchFamily="2" charset="0"/>
              </a:rPr>
              <a:t>Giao dịch</a:t>
            </a:r>
            <a:r>
              <a:rPr lang="vi-VN" dirty="0">
                <a:latin typeface="Montserrat" pitchFamily="2" charset="0"/>
              </a:rPr>
              <a:t>: là dữ liệu mã hóa thể hiện việc chuyển Bitcoin giữa các bên tham gia </a:t>
            </a:r>
            <a:br>
              <a:rPr lang="vi-VN" dirty="0">
                <a:latin typeface="Montserrat" pitchFamily="2" charset="0"/>
              </a:rPr>
            </a:br>
            <a:r>
              <a:rPr lang="vi-VN" dirty="0">
                <a:latin typeface="Montserrat" pitchFamily="2" charset="0"/>
              </a:rPr>
              <a:t>(Không qua trung gian). </a:t>
            </a:r>
          </a:p>
          <a:p>
            <a:pPr marL="285750" indent="-285750">
              <a:lnSpc>
                <a:spcPct val="150000"/>
              </a:lnSpc>
              <a:buFont typeface="Arial" panose="020B0604020202020204" pitchFamily="34" charset="0"/>
              <a:buChar char="•"/>
            </a:pPr>
            <a:r>
              <a:rPr lang="vi-VN" dirty="0">
                <a:latin typeface="Montserrat" pitchFamily="2" charset="0"/>
              </a:rPr>
              <a:t>Mỗi giao dịch là một bản ghi công khai trong blockchain, hệ thống kế toán kép phân tán của Bitcoin. </a:t>
            </a:r>
          </a:p>
          <a:p>
            <a:pPr marL="285750" indent="-285750">
              <a:lnSpc>
                <a:spcPct val="150000"/>
              </a:lnSpc>
              <a:buFont typeface="Arial" panose="020B0604020202020204" pitchFamily="34" charset="0"/>
              <a:buChar char="•"/>
            </a:pPr>
            <a:r>
              <a:rPr lang="vi-VN" dirty="0">
                <a:latin typeface="Montserrat" pitchFamily="2" charset="0"/>
              </a:rPr>
              <a:t>Các giao dịch là trung tâm của mạng lưới Bitcoin, với mọi khía cạnh của hệ thống được xây dựng xung quanh việc xác nhận và ghi nhận giao dịch vào blockchain.</a:t>
            </a:r>
            <a:endParaRPr lang="en-US" dirty="0">
              <a:latin typeface="Montserrat" pitchFamily="2" charset="0"/>
            </a:endParaRPr>
          </a:p>
        </p:txBody>
      </p:sp>
    </p:spTree>
    <p:extLst>
      <p:ext uri="{BB962C8B-B14F-4D97-AF65-F5344CB8AC3E}">
        <p14:creationId xmlns:p14="http://schemas.microsoft.com/office/powerpoint/2010/main" val="4474043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10B49-B470-FF7A-1AE4-9862BCD876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D81E87-41AC-AD7D-2959-6051FB8B3CCE}"/>
              </a:ext>
            </a:extLst>
          </p:cNvPr>
          <p:cNvSpPr>
            <a:spLocks noGrp="1"/>
          </p:cNvSpPr>
          <p:nvPr>
            <p:ph type="title"/>
          </p:nvPr>
        </p:nvSpPr>
        <p:spPr>
          <a:xfrm>
            <a:off x="838200" y="304803"/>
            <a:ext cx="10515600" cy="1472974"/>
          </a:xfrm>
          <a:noFill/>
        </p:spPr>
        <p:txBody>
          <a:bodyPr anchor="ctr"/>
          <a:lstStyle/>
          <a:p>
            <a:r>
              <a:rPr lang="vi-VN" sz="3800" b="1" dirty="0">
                <a:latin typeface="Montserrat" pitchFamily="2" charset="0"/>
              </a:rPr>
              <a:t>2</a:t>
            </a:r>
            <a:r>
              <a:rPr lang="en-US" sz="3800" b="1" dirty="0">
                <a:latin typeface="Montserrat" pitchFamily="2" charset="0"/>
              </a:rPr>
              <a:t>. </a:t>
            </a:r>
            <a:r>
              <a:rPr lang="vi-VN" sz="3800" b="1" dirty="0">
                <a:latin typeface="Montserrat" pitchFamily="2" charset="0"/>
              </a:rPr>
              <a:t>Các thành phần của giao dịch</a:t>
            </a:r>
            <a:endParaRPr lang="en-US" sz="3800" b="1" dirty="0">
              <a:latin typeface="Montserrat" pitchFamily="2" charset="0"/>
            </a:endParaRPr>
          </a:p>
        </p:txBody>
      </p:sp>
      <p:sp>
        <p:nvSpPr>
          <p:cNvPr id="4" name="TextBox 3">
            <a:extLst>
              <a:ext uri="{FF2B5EF4-FFF2-40B4-BE49-F238E27FC236}">
                <a16:creationId xmlns:a16="http://schemas.microsoft.com/office/drawing/2014/main" id="{7A1341B0-9CC8-C699-DD5C-C1BB3E9BF7EA}"/>
              </a:ext>
            </a:extLst>
          </p:cNvPr>
          <p:cNvSpPr txBox="1"/>
          <p:nvPr/>
        </p:nvSpPr>
        <p:spPr>
          <a:xfrm>
            <a:off x="838200" y="1709928"/>
            <a:ext cx="10515600" cy="4195316"/>
          </a:xfrm>
          <a:prstGeom prst="rect">
            <a:avLst/>
          </a:prstGeom>
          <a:noFill/>
        </p:spPr>
        <p:txBody>
          <a:bodyPr wrap="square" rtlCol="0">
            <a:spAutoFit/>
          </a:bodyPr>
          <a:lstStyle/>
          <a:p>
            <a:pPr marL="285750" marR="0" indent="-285750">
              <a:lnSpc>
                <a:spcPct val="150000"/>
              </a:lnSpc>
              <a:spcBef>
                <a:spcPts val="0"/>
              </a:spcBef>
              <a:spcAft>
                <a:spcPts val="800"/>
              </a:spcAft>
              <a:buFont typeface="Arial" panose="020B0604020202020204" pitchFamily="34" charset="0"/>
              <a:buChar char="•"/>
            </a:pPr>
            <a:r>
              <a:rPr lang="vi-VN" sz="1800" kern="100" dirty="0">
                <a:effectLst/>
                <a:latin typeface="Montserrat" pitchFamily="2" charset="0"/>
                <a:ea typeface="Aptos" panose="020B0004020202020204" pitchFamily="34" charset="0"/>
                <a:cs typeface="Times New Roman" panose="02020603050405020304" pitchFamily="18" charset="0"/>
              </a:rPr>
              <a:t>Một giao dịch điển hình bao gồm nhiều thành phần:</a:t>
            </a:r>
          </a:p>
          <a:p>
            <a:pPr marL="742950" lvl="1" indent="-285750">
              <a:lnSpc>
                <a:spcPct val="150000"/>
              </a:lnSpc>
              <a:spcAft>
                <a:spcPts val="800"/>
              </a:spcAft>
              <a:buFont typeface="Arial" panose="020B0604020202020204" pitchFamily="34" charset="0"/>
              <a:buChar char="•"/>
            </a:pPr>
            <a:r>
              <a:rPr lang="vi-VN" b="1" kern="100" dirty="0">
                <a:effectLst/>
                <a:latin typeface="Montserrat" pitchFamily="2" charset="0"/>
                <a:ea typeface="Aptos" panose="020B0004020202020204" pitchFamily="34" charset="0"/>
                <a:cs typeface="Times New Roman" panose="02020603050405020304" pitchFamily="18" charset="0"/>
              </a:rPr>
              <a:t>Đầu vào (Inputs): </a:t>
            </a:r>
            <a:r>
              <a:rPr lang="vi-VN" kern="100" dirty="0">
                <a:effectLst/>
                <a:latin typeface="Montserrat" pitchFamily="2" charset="0"/>
                <a:ea typeface="Aptos" panose="020B0004020202020204" pitchFamily="34" charset="0"/>
                <a:cs typeface="Times New Roman" panose="02020603050405020304" pitchFamily="18" charset="0"/>
              </a:rPr>
              <a:t>Mỗi đầu vào tham chiếu đến một giao dịch trước đó và chứa chữ ký số để chứng minh quyền sở hữu của người gửi.</a:t>
            </a:r>
          </a:p>
          <a:p>
            <a:pPr marL="742950" lvl="1" indent="-285750">
              <a:lnSpc>
                <a:spcPct val="150000"/>
              </a:lnSpc>
              <a:spcAft>
                <a:spcPts val="800"/>
              </a:spcAft>
              <a:buFont typeface="Arial" panose="020B0604020202020204" pitchFamily="34" charset="0"/>
              <a:buChar char="•"/>
            </a:pPr>
            <a:r>
              <a:rPr lang="vi-VN" b="1" kern="100" dirty="0">
                <a:effectLst/>
                <a:latin typeface="Montserrat" pitchFamily="2" charset="0"/>
                <a:ea typeface="Aptos" panose="020B0004020202020204" pitchFamily="34" charset="0"/>
                <a:cs typeface="Times New Roman" panose="02020603050405020304" pitchFamily="18" charset="0"/>
              </a:rPr>
              <a:t>Đầu ra (Outputs): </a:t>
            </a:r>
            <a:r>
              <a:rPr lang="vi-VN" kern="100" dirty="0">
                <a:effectLst/>
                <a:latin typeface="Montserrat" pitchFamily="2" charset="0"/>
                <a:ea typeface="Aptos" panose="020B0004020202020204" pitchFamily="34" charset="0"/>
                <a:cs typeface="Times New Roman" panose="02020603050405020304" pitchFamily="18" charset="0"/>
              </a:rPr>
              <a:t>Chỉ định số Bitcoin được chuyển và địa chỉ của người nhận, được mã hóa bằng khóa công khai.</a:t>
            </a:r>
          </a:p>
          <a:p>
            <a:pPr marL="742950" lvl="1" indent="-285750">
              <a:lnSpc>
                <a:spcPct val="150000"/>
              </a:lnSpc>
              <a:spcAft>
                <a:spcPts val="800"/>
              </a:spcAft>
              <a:buFont typeface="Arial" panose="020B0604020202020204" pitchFamily="34" charset="0"/>
              <a:buChar char="•"/>
            </a:pPr>
            <a:r>
              <a:rPr lang="vi-VN" b="1" kern="100" dirty="0">
                <a:effectLst/>
                <a:latin typeface="Montserrat" pitchFamily="2" charset="0"/>
                <a:ea typeface="Aptos" panose="020B0004020202020204" pitchFamily="34" charset="0"/>
                <a:cs typeface="Times New Roman" panose="02020603050405020304" pitchFamily="18" charset="0"/>
              </a:rPr>
              <a:t>Chữ ký số: </a:t>
            </a:r>
            <a:r>
              <a:rPr lang="vi-VN" kern="100" dirty="0">
                <a:effectLst/>
                <a:latin typeface="Montserrat" pitchFamily="2" charset="0"/>
                <a:ea typeface="Aptos" panose="020B0004020202020204" pitchFamily="34" charset="0"/>
                <a:cs typeface="Times New Roman" panose="02020603050405020304" pitchFamily="18" charset="0"/>
              </a:rPr>
              <a:t>Chữ ký số chứng minh rằng người gửi có quyền tiêu số Bitcoin đang giao dịch, sử dụng khóa riêng tư để ký tên vào giao dịch.</a:t>
            </a:r>
          </a:p>
          <a:p>
            <a:pPr marL="285750" marR="0" indent="-285750">
              <a:lnSpc>
                <a:spcPct val="150000"/>
              </a:lnSpc>
              <a:spcBef>
                <a:spcPts val="0"/>
              </a:spcBef>
              <a:spcAft>
                <a:spcPts val="800"/>
              </a:spcAft>
              <a:buFont typeface="Arial" panose="020B0604020202020204" pitchFamily="34" charset="0"/>
              <a:buChar char="•"/>
            </a:pPr>
            <a:r>
              <a:rPr lang="vi-VN" kern="100" dirty="0">
                <a:effectLst/>
                <a:latin typeface="Montserrat" pitchFamily="2" charset="0"/>
                <a:ea typeface="Aptos" panose="020B0004020202020204" pitchFamily="34" charset="0"/>
                <a:cs typeface="Times New Roman" panose="02020603050405020304" pitchFamily="18" charset="0"/>
              </a:rPr>
              <a:t>Thông thường, đầu vào và đầu ra sẽ có khoản chênh lệch nhỏ, đó là phí giao dịch (transaction fee) được trả cho thợ đào.</a:t>
            </a:r>
            <a:endParaRPr lang="en-US" kern="100" dirty="0">
              <a:effectLst/>
              <a:latin typeface="Montserrat" pitchFamily="2"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54406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72D01-AEF2-3497-E831-2C3791DC7C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B7428E-9E8F-7652-2EAF-79E97BDB4F1E}"/>
              </a:ext>
            </a:extLst>
          </p:cNvPr>
          <p:cNvSpPr>
            <a:spLocks noGrp="1"/>
          </p:cNvSpPr>
          <p:nvPr>
            <p:ph type="title"/>
          </p:nvPr>
        </p:nvSpPr>
        <p:spPr>
          <a:xfrm>
            <a:off x="838200" y="365125"/>
            <a:ext cx="10515600" cy="1325563"/>
          </a:xfrm>
        </p:spPr>
        <p:txBody>
          <a:bodyPr anchor="ctr">
            <a:normAutofit/>
          </a:bodyPr>
          <a:lstStyle/>
          <a:p>
            <a:r>
              <a:rPr lang="en-US" sz="3800" b="1" dirty="0">
                <a:latin typeface="Montserrat" pitchFamily="2" charset="0"/>
              </a:rPr>
              <a:t>3. </a:t>
            </a:r>
            <a:r>
              <a:rPr lang="vi-VN" sz="3800" b="1" dirty="0">
                <a:latin typeface="Montserrat" pitchFamily="2" charset="0"/>
              </a:rPr>
              <a:t>Đầu vào và đầu ra của giao dịch</a:t>
            </a:r>
            <a:endParaRPr lang="en-US" sz="3800" b="1" dirty="0">
              <a:latin typeface="Montserrat" pitchFamily="2" charset="0"/>
            </a:endParaRPr>
          </a:p>
        </p:txBody>
      </p:sp>
      <p:sp>
        <p:nvSpPr>
          <p:cNvPr id="6" name="TextBox 5">
            <a:extLst>
              <a:ext uri="{FF2B5EF4-FFF2-40B4-BE49-F238E27FC236}">
                <a16:creationId xmlns:a16="http://schemas.microsoft.com/office/drawing/2014/main" id="{B058A296-BD61-8260-8655-EB49977F64AF}"/>
              </a:ext>
            </a:extLst>
          </p:cNvPr>
          <p:cNvSpPr txBox="1"/>
          <p:nvPr/>
        </p:nvSpPr>
        <p:spPr>
          <a:xfrm>
            <a:off x="905256" y="1528632"/>
            <a:ext cx="10448544" cy="378494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latin typeface="Montserrat" pitchFamily="2" charset="0"/>
              </a:rPr>
              <a:t>Đầu vào của giao dịch: </a:t>
            </a:r>
          </a:p>
          <a:p>
            <a:pPr marL="742950" lvl="1" indent="-285750">
              <a:lnSpc>
                <a:spcPct val="150000"/>
              </a:lnSpc>
              <a:buFont typeface="Arial" panose="020B0604020202020204" pitchFamily="34" charset="0"/>
              <a:buChar char="•"/>
            </a:pPr>
            <a:r>
              <a:rPr lang="vi-VN" b="1" dirty="0">
                <a:latin typeface="Montserrat" pitchFamily="2" charset="0"/>
              </a:rPr>
              <a:t>ID giao dịch (Transaction ID):</a:t>
            </a:r>
            <a:r>
              <a:rPr lang="vi-VN" dirty="0">
                <a:latin typeface="Montserrat" pitchFamily="2" charset="0"/>
              </a:rPr>
              <a:t> Liên kết với UTXO (Unspent Transaction Output – đại diện cho số tiền còn lại từ giao dịch trước).</a:t>
            </a:r>
          </a:p>
          <a:p>
            <a:pPr marL="742950" lvl="1" indent="-285750">
              <a:lnSpc>
                <a:spcPct val="150000"/>
              </a:lnSpc>
              <a:buFont typeface="Arial" panose="020B0604020202020204" pitchFamily="34" charset="0"/>
              <a:buChar char="•"/>
            </a:pPr>
            <a:r>
              <a:rPr lang="vi-VN" dirty="0">
                <a:latin typeface="Montserrat" pitchFamily="2" charset="0"/>
              </a:rPr>
              <a:t>Chữ kí số (Signature): Chứng minh quyền sở hữu Bitcoin.</a:t>
            </a:r>
          </a:p>
          <a:p>
            <a:pPr marL="285750" indent="-285750">
              <a:lnSpc>
                <a:spcPct val="150000"/>
              </a:lnSpc>
              <a:buFont typeface="Arial" panose="020B0604020202020204" pitchFamily="34" charset="0"/>
              <a:buChar char="•"/>
            </a:pPr>
            <a:r>
              <a:rPr lang="vi-VN" dirty="0">
                <a:latin typeface="Montserrat" pitchFamily="2" charset="0"/>
              </a:rPr>
              <a:t>Đầu ra của giao dịch: </a:t>
            </a:r>
          </a:p>
          <a:p>
            <a:pPr marL="742950" lvl="1" indent="-285750">
              <a:lnSpc>
                <a:spcPct val="150000"/>
              </a:lnSpc>
              <a:buFont typeface="Arial" panose="020B0604020202020204" pitchFamily="34" charset="0"/>
              <a:buChar char="•"/>
            </a:pPr>
            <a:r>
              <a:rPr lang="vi-VN" b="1" dirty="0">
                <a:latin typeface="Montserrat" pitchFamily="2" charset="0"/>
              </a:rPr>
              <a:t>Địa chỉ nhận (Bitcoin Address): </a:t>
            </a:r>
            <a:r>
              <a:rPr lang="vi-VN" dirty="0">
                <a:latin typeface="Montserrat" pitchFamily="2" charset="0"/>
              </a:rPr>
              <a:t>Địa chỉ nơi Bitcoin được gửi đến.</a:t>
            </a:r>
          </a:p>
          <a:p>
            <a:pPr marL="742950" lvl="1" indent="-285750">
              <a:lnSpc>
                <a:spcPct val="150000"/>
              </a:lnSpc>
              <a:buFont typeface="Arial" panose="020B0604020202020204" pitchFamily="34" charset="0"/>
              <a:buChar char="•"/>
            </a:pPr>
            <a:r>
              <a:rPr lang="vi-VN" dirty="0">
                <a:latin typeface="Montserrat" pitchFamily="2" charset="0"/>
              </a:rPr>
              <a:t>Số lượng Bitcoin: Lượng Bitcoin cụ thể trong giao dịch.</a:t>
            </a:r>
          </a:p>
          <a:p>
            <a:pPr marL="742950" lvl="1" indent="-285750">
              <a:lnSpc>
                <a:spcPct val="150000"/>
              </a:lnSpc>
              <a:buFont typeface="Arial" panose="020B0604020202020204" pitchFamily="34" charset="0"/>
              <a:buChar char="•"/>
            </a:pPr>
            <a:r>
              <a:rPr lang="vi-VN" dirty="0">
                <a:latin typeface="Montserrat" pitchFamily="2" charset="0"/>
              </a:rPr>
              <a:t>Nếu có dư thừa Bitcoin, nó sẽ được gửi lại vào một địa chỉ "thối" (change address) của người gửi.</a:t>
            </a:r>
            <a:endParaRPr lang="en-US" dirty="0">
              <a:latin typeface="Montserrat" pitchFamily="2" charset="0"/>
            </a:endParaRPr>
          </a:p>
        </p:txBody>
      </p:sp>
    </p:spTree>
    <p:extLst>
      <p:ext uri="{BB962C8B-B14F-4D97-AF65-F5344CB8AC3E}">
        <p14:creationId xmlns:p14="http://schemas.microsoft.com/office/powerpoint/2010/main" val="1538602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92B99-2CF3-0980-BF58-F532146FC3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C73CA6-0C02-C921-325A-7293C14FF75A}"/>
              </a:ext>
            </a:extLst>
          </p:cNvPr>
          <p:cNvSpPr>
            <a:spLocks noGrp="1"/>
          </p:cNvSpPr>
          <p:nvPr>
            <p:ph type="title"/>
          </p:nvPr>
        </p:nvSpPr>
        <p:spPr>
          <a:xfrm>
            <a:off x="838200" y="365125"/>
            <a:ext cx="10515600" cy="1325563"/>
          </a:xfrm>
        </p:spPr>
        <p:txBody>
          <a:bodyPr anchor="ctr">
            <a:normAutofit/>
          </a:bodyPr>
          <a:lstStyle/>
          <a:p>
            <a:r>
              <a:rPr lang="en-US" sz="3800" b="1" dirty="0">
                <a:latin typeface="Montserrat" pitchFamily="2" charset="0"/>
              </a:rPr>
              <a:t>3. </a:t>
            </a:r>
            <a:r>
              <a:rPr lang="vi-VN" sz="3800" b="1" dirty="0">
                <a:latin typeface="Montserrat" pitchFamily="2" charset="0"/>
              </a:rPr>
              <a:t>Đầu vào và đầu ra của giao dịch</a:t>
            </a:r>
            <a:endParaRPr lang="en-US" sz="3800" b="1" dirty="0">
              <a:latin typeface="Montserrat" pitchFamily="2" charset="0"/>
            </a:endParaRPr>
          </a:p>
        </p:txBody>
      </p:sp>
      <p:pic>
        <p:nvPicPr>
          <p:cNvPr id="3074" name="Picture 2" descr="What is Bitcoin change address? &quot;Change&quot; output explained">
            <a:extLst>
              <a:ext uri="{FF2B5EF4-FFF2-40B4-BE49-F238E27FC236}">
                <a16:creationId xmlns:a16="http://schemas.microsoft.com/office/drawing/2014/main" id="{A6B37008-617D-E2D4-E5A2-1A1AA33C65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249" y="1690687"/>
            <a:ext cx="3764660" cy="396005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hat is Bitcoin change address? &quot;Change&quot; output explained">
            <a:extLst>
              <a:ext uri="{FF2B5EF4-FFF2-40B4-BE49-F238E27FC236}">
                <a16:creationId xmlns:a16="http://schemas.microsoft.com/office/drawing/2014/main" id="{142203FA-64EA-9D7A-9574-01AAB3ED1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0958" y="1690687"/>
            <a:ext cx="3627883" cy="3960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348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838200" y="304803"/>
            <a:ext cx="10515600" cy="1472974"/>
          </a:xfrm>
          <a:noFill/>
        </p:spPr>
        <p:txBody>
          <a:bodyPr anchor="ctr"/>
          <a:lstStyle/>
          <a:p>
            <a:r>
              <a:rPr lang="vi-VN" sz="3800" b="1" dirty="0">
                <a:latin typeface="Montserrat" pitchFamily="2" charset="0"/>
              </a:rPr>
              <a:t>1. Bitcoin là gì? </a:t>
            </a:r>
            <a:endParaRPr lang="en-US" sz="3800" b="1" dirty="0">
              <a:latin typeface="Montserrat" pitchFamily="2" charset="0"/>
            </a:endParaRP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3"/>
          </p:nvPr>
        </p:nvSpPr>
        <p:spPr>
          <a:xfrm>
            <a:off x="838200" y="1627631"/>
            <a:ext cx="10180320" cy="4641661"/>
          </a:xfrm>
          <a:noFill/>
        </p:spPr>
        <p:txBody>
          <a:bodyPr vert="horz" lIns="91440" tIns="45720" rIns="91440" bIns="45720" rtlCol="0" anchor="t">
            <a:normAutofit/>
          </a:bodyPr>
          <a:lstStyle/>
          <a:p>
            <a:pPr lvl="1" algn="just">
              <a:lnSpc>
                <a:spcPct val="150000"/>
              </a:lnSpc>
              <a:buClrTx/>
            </a:pPr>
            <a:r>
              <a:rPr lang="vi-VN" sz="1800" dirty="0">
                <a:latin typeface="Montserrat" pitchFamily="2" charset="0"/>
              </a:rPr>
              <a:t>L</a:t>
            </a:r>
            <a:r>
              <a:rPr lang="en-US" sz="1800" dirty="0">
                <a:latin typeface="Montserrat" pitchFamily="2" charset="0"/>
              </a:rPr>
              <a:t>à </a:t>
            </a:r>
            <a:r>
              <a:rPr lang="en-US" sz="1800" dirty="0" err="1">
                <a:latin typeface="Montserrat" pitchFamily="2" charset="0"/>
              </a:rPr>
              <a:t>một</a:t>
            </a:r>
            <a:r>
              <a:rPr lang="en-US" sz="1800" dirty="0">
                <a:latin typeface="Montserrat" pitchFamily="2" charset="0"/>
              </a:rPr>
              <a:t> </a:t>
            </a:r>
            <a:r>
              <a:rPr lang="en-US" sz="1800" dirty="0" err="1">
                <a:latin typeface="Montserrat" pitchFamily="2" charset="0"/>
              </a:rPr>
              <a:t>hệ</a:t>
            </a:r>
            <a:r>
              <a:rPr lang="en-US" sz="1800" dirty="0">
                <a:latin typeface="Montserrat" pitchFamily="2" charset="0"/>
              </a:rPr>
              <a:t> </a:t>
            </a:r>
            <a:r>
              <a:rPr lang="en-US" sz="1800" dirty="0" err="1">
                <a:latin typeface="Montserrat" pitchFamily="2" charset="0"/>
              </a:rPr>
              <a:t>thống</a:t>
            </a:r>
            <a:r>
              <a:rPr lang="en-US" sz="1800" dirty="0">
                <a:latin typeface="Montserrat" pitchFamily="2" charset="0"/>
              </a:rPr>
              <a:t> </a:t>
            </a:r>
            <a:r>
              <a:rPr lang="en-US" sz="1800" dirty="0" err="1">
                <a:latin typeface="Montserrat" pitchFamily="2" charset="0"/>
              </a:rPr>
              <a:t>tiền</a:t>
            </a:r>
            <a:r>
              <a:rPr lang="en-US" sz="1800" dirty="0">
                <a:latin typeface="Montserrat" pitchFamily="2" charset="0"/>
              </a:rPr>
              <a:t> </a:t>
            </a:r>
            <a:r>
              <a:rPr lang="en-US" sz="1800" dirty="0" err="1">
                <a:latin typeface="Montserrat" pitchFamily="2" charset="0"/>
              </a:rPr>
              <a:t>tệ</a:t>
            </a:r>
            <a:r>
              <a:rPr lang="en-US" sz="1800" dirty="0">
                <a:latin typeface="Montserrat" pitchFamily="2" charset="0"/>
              </a:rPr>
              <a:t> </a:t>
            </a:r>
            <a:r>
              <a:rPr lang="en-US" sz="1800" dirty="0" err="1">
                <a:latin typeface="Montserrat" pitchFamily="2" charset="0"/>
              </a:rPr>
              <a:t>kỹ</a:t>
            </a:r>
            <a:r>
              <a:rPr lang="en-US" sz="1800" dirty="0">
                <a:latin typeface="Montserrat" pitchFamily="2" charset="0"/>
              </a:rPr>
              <a:t> </a:t>
            </a:r>
            <a:r>
              <a:rPr lang="en-US" sz="1800" dirty="0" err="1">
                <a:latin typeface="Montserrat" pitchFamily="2" charset="0"/>
              </a:rPr>
              <a:t>thuật</a:t>
            </a:r>
            <a:r>
              <a:rPr lang="en-US" sz="1800" dirty="0">
                <a:latin typeface="Montserrat" pitchFamily="2" charset="0"/>
              </a:rPr>
              <a:t> </a:t>
            </a:r>
            <a:r>
              <a:rPr lang="en-US" sz="1800" dirty="0" err="1">
                <a:latin typeface="Montserrat" pitchFamily="2" charset="0"/>
              </a:rPr>
              <a:t>số</a:t>
            </a:r>
            <a:r>
              <a:rPr lang="en-US" sz="1800" dirty="0">
                <a:latin typeface="Montserrat" pitchFamily="2" charset="0"/>
              </a:rPr>
              <a:t> phi </a:t>
            </a:r>
            <a:r>
              <a:rPr lang="en-US" sz="1800" dirty="0" err="1">
                <a:latin typeface="Montserrat" pitchFamily="2" charset="0"/>
              </a:rPr>
              <a:t>tập</a:t>
            </a:r>
            <a:r>
              <a:rPr lang="en-US" sz="1800" dirty="0">
                <a:latin typeface="Montserrat" pitchFamily="2" charset="0"/>
              </a:rPr>
              <a:t> </a:t>
            </a:r>
            <a:r>
              <a:rPr lang="en-US" sz="1800" dirty="0" err="1">
                <a:latin typeface="Montserrat" pitchFamily="2" charset="0"/>
              </a:rPr>
              <a:t>trung</a:t>
            </a:r>
            <a:r>
              <a:rPr lang="en-US" sz="1800" dirty="0">
                <a:latin typeface="Montserrat" pitchFamily="2" charset="0"/>
              </a:rPr>
              <a:t>, </a:t>
            </a:r>
            <a:r>
              <a:rPr lang="en-US" sz="1800" dirty="0" err="1">
                <a:latin typeface="Montserrat" pitchFamily="2" charset="0"/>
              </a:rPr>
              <a:t>hoạt</a:t>
            </a:r>
            <a:r>
              <a:rPr lang="en-US" sz="1800" dirty="0">
                <a:latin typeface="Montserrat" pitchFamily="2" charset="0"/>
              </a:rPr>
              <a:t> </a:t>
            </a:r>
            <a:r>
              <a:rPr lang="en-US" sz="1800" dirty="0" err="1">
                <a:latin typeface="Montserrat" pitchFamily="2" charset="0"/>
              </a:rPr>
              <a:t>động</a:t>
            </a:r>
            <a:r>
              <a:rPr lang="en-US" sz="1800" dirty="0">
                <a:latin typeface="Montserrat" pitchFamily="2" charset="0"/>
              </a:rPr>
              <a:t> </a:t>
            </a:r>
            <a:r>
              <a:rPr lang="en-US" sz="1800" dirty="0" err="1">
                <a:latin typeface="Montserrat" pitchFamily="2" charset="0"/>
              </a:rPr>
              <a:t>dựa</a:t>
            </a:r>
            <a:r>
              <a:rPr lang="en-US" sz="1800" dirty="0">
                <a:latin typeface="Montserrat" pitchFamily="2" charset="0"/>
              </a:rPr>
              <a:t> </a:t>
            </a:r>
            <a:r>
              <a:rPr lang="en-US" sz="1800" dirty="0" err="1">
                <a:latin typeface="Montserrat" pitchFamily="2" charset="0"/>
              </a:rPr>
              <a:t>trên</a:t>
            </a:r>
            <a:r>
              <a:rPr lang="en-US" sz="1800" dirty="0">
                <a:latin typeface="Montserrat" pitchFamily="2" charset="0"/>
              </a:rPr>
              <a:t> </a:t>
            </a:r>
            <a:r>
              <a:rPr lang="en-US" sz="1800" dirty="0" err="1">
                <a:latin typeface="Montserrat" pitchFamily="2" charset="0"/>
              </a:rPr>
              <a:t>các</a:t>
            </a:r>
            <a:r>
              <a:rPr lang="en-US" sz="1800" dirty="0">
                <a:latin typeface="Montserrat" pitchFamily="2" charset="0"/>
              </a:rPr>
              <a:t> </a:t>
            </a:r>
            <a:r>
              <a:rPr lang="en-US" sz="1800" dirty="0" err="1">
                <a:latin typeface="Montserrat" pitchFamily="2" charset="0"/>
              </a:rPr>
              <a:t>nguyên</a:t>
            </a:r>
            <a:r>
              <a:rPr lang="en-US" sz="1800" dirty="0">
                <a:latin typeface="Montserrat" pitchFamily="2" charset="0"/>
              </a:rPr>
              <a:t> </a:t>
            </a:r>
            <a:r>
              <a:rPr lang="en-US" sz="1800" dirty="0" err="1">
                <a:latin typeface="Montserrat" pitchFamily="2" charset="0"/>
              </a:rPr>
              <a:t>lý</a:t>
            </a:r>
            <a:r>
              <a:rPr lang="en-US" sz="1800" dirty="0">
                <a:latin typeface="Montserrat" pitchFamily="2" charset="0"/>
              </a:rPr>
              <a:t> </a:t>
            </a:r>
            <a:r>
              <a:rPr lang="en-US" sz="1800" dirty="0" err="1">
                <a:latin typeface="Montserrat" pitchFamily="2" charset="0"/>
              </a:rPr>
              <a:t>của</a:t>
            </a:r>
            <a:r>
              <a:rPr lang="en-US" sz="1800" dirty="0">
                <a:latin typeface="Montserrat" pitchFamily="2" charset="0"/>
              </a:rPr>
              <a:t> </a:t>
            </a:r>
            <a:r>
              <a:rPr lang="en-US" sz="1800" dirty="0" err="1">
                <a:latin typeface="Montserrat" pitchFamily="2" charset="0"/>
              </a:rPr>
              <a:t>mật</a:t>
            </a:r>
            <a:r>
              <a:rPr lang="en-US" sz="1800" dirty="0">
                <a:latin typeface="Montserrat" pitchFamily="2" charset="0"/>
              </a:rPr>
              <a:t> </a:t>
            </a:r>
            <a:r>
              <a:rPr lang="en-US" sz="1800" dirty="0" err="1">
                <a:latin typeface="Montserrat" pitchFamily="2" charset="0"/>
              </a:rPr>
              <a:t>mã</a:t>
            </a:r>
            <a:r>
              <a:rPr lang="vi-VN" sz="1800" dirty="0">
                <a:latin typeface="Montserrat" pitchFamily="2" charset="0"/>
              </a:rPr>
              <a:t> </a:t>
            </a:r>
            <a:r>
              <a:rPr lang="en-US" sz="1800" dirty="0" err="1">
                <a:latin typeface="Montserrat" pitchFamily="2" charset="0"/>
              </a:rPr>
              <a:t>và</a:t>
            </a:r>
            <a:r>
              <a:rPr lang="en-US" sz="1800" dirty="0">
                <a:latin typeface="Montserrat" pitchFamily="2" charset="0"/>
              </a:rPr>
              <a:t> </a:t>
            </a:r>
            <a:r>
              <a:rPr lang="en-US" sz="1800" dirty="0" err="1">
                <a:latin typeface="Montserrat" pitchFamily="2" charset="0"/>
              </a:rPr>
              <a:t>công</a:t>
            </a:r>
            <a:r>
              <a:rPr lang="en-US" sz="1800" dirty="0">
                <a:latin typeface="Montserrat" pitchFamily="2" charset="0"/>
              </a:rPr>
              <a:t> </a:t>
            </a:r>
            <a:r>
              <a:rPr lang="en-US" sz="1800" dirty="0" err="1">
                <a:latin typeface="Montserrat" pitchFamily="2" charset="0"/>
              </a:rPr>
              <a:t>nghệ</a:t>
            </a:r>
            <a:r>
              <a:rPr lang="en-US" sz="1800" dirty="0">
                <a:latin typeface="Montserrat" pitchFamily="2" charset="0"/>
              </a:rPr>
              <a:t> </a:t>
            </a:r>
            <a:r>
              <a:rPr lang="en-US" sz="1800" dirty="0" err="1">
                <a:latin typeface="Montserrat" pitchFamily="2" charset="0"/>
              </a:rPr>
              <a:t>chuỗi</a:t>
            </a:r>
            <a:r>
              <a:rPr lang="en-US" sz="1800" dirty="0">
                <a:latin typeface="Montserrat" pitchFamily="2" charset="0"/>
              </a:rPr>
              <a:t> </a:t>
            </a:r>
            <a:r>
              <a:rPr lang="en-US" sz="1800" dirty="0" err="1">
                <a:latin typeface="Montserrat" pitchFamily="2" charset="0"/>
              </a:rPr>
              <a:t>khối</a:t>
            </a:r>
            <a:r>
              <a:rPr lang="en-US" sz="1800" dirty="0">
                <a:latin typeface="Montserrat" pitchFamily="2" charset="0"/>
              </a:rPr>
              <a:t> (blockchain)</a:t>
            </a:r>
            <a:r>
              <a:rPr lang="vi-VN" sz="1800" dirty="0">
                <a:latin typeface="Montserrat" pitchFamily="2" charset="0"/>
              </a:rPr>
              <a:t>.</a:t>
            </a:r>
          </a:p>
          <a:p>
            <a:pPr lvl="1" algn="just">
              <a:lnSpc>
                <a:spcPct val="150000"/>
              </a:lnSpc>
              <a:buClrTx/>
            </a:pPr>
            <a:r>
              <a:rPr lang="vi-VN" sz="1800" dirty="0">
                <a:latin typeface="Montserrat" pitchFamily="2" charset="0"/>
              </a:rPr>
              <a:t>Được sử dụng để lưu trữ, truyền tải giá trị giữa những người trong mạng lưới</a:t>
            </a:r>
          </a:p>
          <a:p>
            <a:pPr lvl="1" algn="just">
              <a:lnSpc>
                <a:spcPct val="150000"/>
              </a:lnSpc>
              <a:buClrTx/>
            </a:pPr>
            <a:r>
              <a:rPr lang="vi-VN" sz="1800" dirty="0">
                <a:latin typeface="Montserrat" pitchFamily="2" charset="0"/>
              </a:rPr>
              <a:t>Những người sử dụng bitcoin giao tiếp với nhau chủ yếu qua internet.</a:t>
            </a:r>
          </a:p>
          <a:p>
            <a:pPr lvl="1" algn="just">
              <a:lnSpc>
                <a:spcPct val="150000"/>
              </a:lnSpc>
              <a:buClrTx/>
            </a:pPr>
            <a:r>
              <a:rPr lang="vi-VN" sz="1800" dirty="0">
                <a:latin typeface="Montserrat" pitchFamily="2" charset="0"/>
              </a:rPr>
              <a:t>Giao thức bitcoin có sẵn (tồn tại) dưới dạng mã nguồn mở, có thể chạy trên nhiều thiết bị bao gồm cả laptop và smartphone, công nghệ dễ dàng truy cập</a:t>
            </a:r>
            <a:endParaRPr lang="en-US" sz="1800" dirty="0">
              <a:latin typeface="Montserrat" pitchFamily="2" charset="0"/>
            </a:endParaRPr>
          </a:p>
        </p:txBody>
      </p:sp>
    </p:spTree>
    <p:extLst>
      <p:ext uri="{BB962C8B-B14F-4D97-AF65-F5344CB8AC3E}">
        <p14:creationId xmlns:p14="http://schemas.microsoft.com/office/powerpoint/2010/main" val="3666674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7EC0E-51BB-DF0F-2830-FEDB264427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A7D93C-AFB3-8F8F-96E0-655839AA4BA0}"/>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4. UTXO - Đầu ra giao dịch chưa chi</a:t>
            </a:r>
            <a:endParaRPr lang="en-US" sz="3800" b="1" dirty="0">
              <a:latin typeface="Montserrat" pitchFamily="2" charset="0"/>
            </a:endParaRPr>
          </a:p>
        </p:txBody>
      </p:sp>
      <p:sp>
        <p:nvSpPr>
          <p:cNvPr id="4" name="TextBox 3">
            <a:extLst>
              <a:ext uri="{FF2B5EF4-FFF2-40B4-BE49-F238E27FC236}">
                <a16:creationId xmlns:a16="http://schemas.microsoft.com/office/drawing/2014/main" id="{EC8D148D-6F42-9A01-DAB8-3D33AC54BB79}"/>
              </a:ext>
            </a:extLst>
          </p:cNvPr>
          <p:cNvSpPr txBox="1"/>
          <p:nvPr/>
        </p:nvSpPr>
        <p:spPr>
          <a:xfrm>
            <a:off x="838200" y="1554480"/>
            <a:ext cx="10515600" cy="170751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vi-VN" b="1" dirty="0">
                <a:latin typeface="Montserrat" pitchFamily="2" charset="0"/>
              </a:rPr>
              <a:t>UTXO (Unspent Transaction Output): </a:t>
            </a:r>
            <a:r>
              <a:rPr lang="vi-VN" dirty="0">
                <a:latin typeface="Montserrat" pitchFamily="2" charset="0"/>
              </a:rPr>
              <a:t>các đầu ra từ các giao dịch trước đó chưa được sử dụng.</a:t>
            </a:r>
          </a:p>
          <a:p>
            <a:pPr marL="285750" indent="-285750" algn="just">
              <a:lnSpc>
                <a:spcPct val="150000"/>
              </a:lnSpc>
              <a:buFont typeface="Arial" panose="020B0604020202020204" pitchFamily="34" charset="0"/>
              <a:buChar char="•"/>
            </a:pPr>
            <a:r>
              <a:rPr lang="vi-VN" dirty="0">
                <a:latin typeface="Montserrat" pitchFamily="2" charset="0"/>
              </a:rPr>
              <a:t>Khi thực hiện giao dịch mới, UTXO được dùng làm đầu vào và sẽ được đánh dấu là đã chi tiêu.</a:t>
            </a:r>
            <a:endParaRPr lang="en-US" dirty="0">
              <a:latin typeface="Montserrat" pitchFamily="2" charset="0"/>
            </a:endParaRPr>
          </a:p>
        </p:txBody>
      </p:sp>
      <p:pic>
        <p:nvPicPr>
          <p:cNvPr id="6146" name="Picture 2">
            <a:extLst>
              <a:ext uri="{FF2B5EF4-FFF2-40B4-BE49-F238E27FC236}">
                <a16:creationId xmlns:a16="http://schemas.microsoft.com/office/drawing/2014/main" id="{78A36EF8-4EF1-8F80-8A20-5D91B9784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399" y="2880043"/>
            <a:ext cx="577532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202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211D02D-76D8-AA3D-F9F4-0D863E213B51}"/>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5. Bitcoin Script và Cấu trúc</a:t>
            </a:r>
            <a:endParaRPr lang="en-US" sz="3800" b="1" dirty="0">
              <a:latin typeface="Montserrat" pitchFamily="2" charset="0"/>
            </a:endParaRPr>
          </a:p>
        </p:txBody>
      </p:sp>
      <p:sp>
        <p:nvSpPr>
          <p:cNvPr id="6" name="TextBox 5">
            <a:extLst>
              <a:ext uri="{FF2B5EF4-FFF2-40B4-BE49-F238E27FC236}">
                <a16:creationId xmlns:a16="http://schemas.microsoft.com/office/drawing/2014/main" id="{0C47A452-6B3A-AFEB-6AF2-3C44F510DCBD}"/>
              </a:ext>
            </a:extLst>
          </p:cNvPr>
          <p:cNvSpPr txBox="1"/>
          <p:nvPr/>
        </p:nvSpPr>
        <p:spPr>
          <a:xfrm>
            <a:off x="838200" y="1690688"/>
            <a:ext cx="10655808" cy="25384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b="1" dirty="0">
                <a:latin typeface="Montserrat" pitchFamily="2" charset="0"/>
              </a:rPr>
              <a:t>Bitcoin Script: </a:t>
            </a:r>
            <a:r>
              <a:rPr lang="vi-VN" dirty="0">
                <a:latin typeface="Montserrat" pitchFamily="2" charset="0"/>
              </a:rPr>
              <a:t>Ngôn ngữ lập trình đơn giản, kiểm tra điều kiện chi tiêu Bitcoin , đảm bảo chỉ người sở hữu khóa riêng mới chi tiêu được Bitcoin.</a:t>
            </a:r>
          </a:p>
          <a:p>
            <a:pPr marL="285750" indent="-285750">
              <a:lnSpc>
                <a:spcPct val="150000"/>
              </a:lnSpc>
              <a:buFont typeface="Arial" panose="020B0604020202020204" pitchFamily="34" charset="0"/>
              <a:buChar char="•"/>
            </a:pPr>
            <a:r>
              <a:rPr lang="vi-VN" dirty="0">
                <a:latin typeface="Montserrat" pitchFamily="2" charset="0"/>
              </a:rPr>
              <a:t>Mỗi giao dịch có 2 loại script:</a:t>
            </a:r>
          </a:p>
          <a:p>
            <a:pPr marL="742950" lvl="1" indent="-285750">
              <a:lnSpc>
                <a:spcPct val="150000"/>
              </a:lnSpc>
              <a:buFont typeface="Arial" panose="020B0604020202020204" pitchFamily="34" charset="0"/>
              <a:buChar char="•"/>
            </a:pPr>
            <a:r>
              <a:rPr lang="vi-VN" b="1" dirty="0">
                <a:latin typeface="Montserrat" pitchFamily="2" charset="0"/>
              </a:rPr>
              <a:t>ScriptPubKey (Locking Script): </a:t>
            </a:r>
            <a:r>
              <a:rPr lang="vi-VN" dirty="0">
                <a:latin typeface="Montserrat" pitchFamily="2" charset="0"/>
              </a:rPr>
              <a:t>Điều kiện khóa Bitcoin.</a:t>
            </a:r>
          </a:p>
          <a:p>
            <a:pPr marL="742950" lvl="1" indent="-285750">
              <a:lnSpc>
                <a:spcPct val="150000"/>
              </a:lnSpc>
              <a:buFont typeface="Arial" panose="020B0604020202020204" pitchFamily="34" charset="0"/>
              <a:buChar char="•"/>
            </a:pPr>
            <a:r>
              <a:rPr lang="vi-VN" b="1" dirty="0">
                <a:latin typeface="Montserrat" pitchFamily="2" charset="0"/>
              </a:rPr>
              <a:t>ScriptSig (Unlocking Script):</a:t>
            </a:r>
            <a:r>
              <a:rPr lang="vi-VN" dirty="0">
                <a:latin typeface="Montserrat" pitchFamily="2" charset="0"/>
              </a:rPr>
              <a:t> Tập lệnh giải khóa Bitcoin.</a:t>
            </a:r>
          </a:p>
          <a:p>
            <a:pPr marL="285750" indent="-285750">
              <a:lnSpc>
                <a:spcPct val="150000"/>
              </a:lnSpc>
              <a:buFont typeface="Arial" panose="020B0604020202020204" pitchFamily="34" charset="0"/>
              <a:buChar char="•"/>
            </a:pPr>
            <a:r>
              <a:rPr lang="vi-VN" dirty="0">
                <a:latin typeface="Montserrat" pitchFamily="2" charset="0"/>
              </a:rPr>
              <a:t>Khi thực hiện giao dịch, ScriptSig và ScriptPubKey được kết hợp để kiểm tra tính hợp lệ.</a:t>
            </a:r>
            <a:endParaRPr lang="en-US" dirty="0">
              <a:latin typeface="Montserrat" pitchFamily="2" charset="0"/>
            </a:endParaRPr>
          </a:p>
        </p:txBody>
      </p:sp>
      <p:pic>
        <p:nvPicPr>
          <p:cNvPr id="8" name="Picture 7">
            <a:extLst>
              <a:ext uri="{FF2B5EF4-FFF2-40B4-BE49-F238E27FC236}">
                <a16:creationId xmlns:a16="http://schemas.microsoft.com/office/drawing/2014/main" id="{458BC172-76E4-2113-F298-C0CBB2D2B382}"/>
              </a:ext>
            </a:extLst>
          </p:cNvPr>
          <p:cNvPicPr>
            <a:picLocks noChangeAspect="1"/>
          </p:cNvPicPr>
          <p:nvPr/>
        </p:nvPicPr>
        <p:blipFill>
          <a:blip r:embed="rId3"/>
          <a:stretch>
            <a:fillRect/>
          </a:stretch>
        </p:blipFill>
        <p:spPr>
          <a:xfrm>
            <a:off x="2203704" y="4443470"/>
            <a:ext cx="6533520" cy="1944291"/>
          </a:xfrm>
          <a:prstGeom prst="rect">
            <a:avLst/>
          </a:prstGeom>
        </p:spPr>
      </p:pic>
    </p:spTree>
    <p:extLst>
      <p:ext uri="{BB962C8B-B14F-4D97-AF65-F5344CB8AC3E}">
        <p14:creationId xmlns:p14="http://schemas.microsoft.com/office/powerpoint/2010/main" val="3300559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A9B44-B944-B026-5FCA-EBE031DCFD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476F0F-0B62-A0E4-1FBC-A4B0CF2A5F31}"/>
              </a:ext>
            </a:extLst>
          </p:cNvPr>
          <p:cNvSpPr>
            <a:spLocks noGrp="1"/>
          </p:cNvSpPr>
          <p:nvPr>
            <p:ph type="title"/>
          </p:nvPr>
        </p:nvSpPr>
        <p:spPr>
          <a:xfrm>
            <a:off x="838200" y="304803"/>
            <a:ext cx="10515600" cy="1472974"/>
          </a:xfrm>
          <a:noFill/>
        </p:spPr>
        <p:txBody>
          <a:bodyPr anchor="ctr"/>
          <a:lstStyle/>
          <a:p>
            <a:r>
              <a:rPr lang="vi-VN" sz="3800" b="1" dirty="0">
                <a:latin typeface="Montserrat" pitchFamily="2" charset="0"/>
              </a:rPr>
              <a:t>6. </a:t>
            </a:r>
            <a:r>
              <a:rPr lang="en-US" sz="3800" b="1" dirty="0">
                <a:latin typeface="Montserrat" pitchFamily="2" charset="0"/>
              </a:rPr>
              <a:t>Pay-to-Public-Key-Hash (P2PKH)</a:t>
            </a:r>
          </a:p>
        </p:txBody>
      </p:sp>
      <p:sp>
        <p:nvSpPr>
          <p:cNvPr id="3" name="TextBox 2">
            <a:extLst>
              <a:ext uri="{FF2B5EF4-FFF2-40B4-BE49-F238E27FC236}">
                <a16:creationId xmlns:a16="http://schemas.microsoft.com/office/drawing/2014/main" id="{9C86B104-6A35-AC6C-7AE3-9CBFDD769829}"/>
              </a:ext>
            </a:extLst>
          </p:cNvPr>
          <p:cNvSpPr txBox="1"/>
          <p:nvPr/>
        </p:nvSpPr>
        <p:spPr>
          <a:xfrm>
            <a:off x="1024128" y="1572768"/>
            <a:ext cx="9628632" cy="336957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b="1" dirty="0">
                <a:latin typeface="Montserrat" pitchFamily="2" charset="0"/>
              </a:rPr>
              <a:t>P2PKH (Pay-to-PubKey-Hash)</a:t>
            </a:r>
            <a:r>
              <a:rPr lang="vi-VN" dirty="0">
                <a:latin typeface="Montserrat" pitchFamily="2" charset="0"/>
              </a:rPr>
              <a:t> là cơ chế giao dịch cơ bản và phổ biến nhất trong mạng lưới Bitcoin, trong đó Bitcoin được gửi đến một mã băm của khóa công khai (public key hash), và chỉ người sở hữu khóa riêng tư tương ứng mới có thể sử dụng được số Bitcoin đó.</a:t>
            </a:r>
          </a:p>
          <a:p>
            <a:pPr marL="285750" indent="-285750">
              <a:lnSpc>
                <a:spcPct val="150000"/>
              </a:lnSpc>
              <a:buFont typeface="Arial" panose="020B0604020202020204" pitchFamily="34" charset="0"/>
              <a:buChar char="•"/>
            </a:pPr>
            <a:r>
              <a:rPr lang="vi-VN" dirty="0">
                <a:latin typeface="Montserrat" pitchFamily="2" charset="0"/>
              </a:rPr>
              <a:t>scriptPubkey trong P2PKH có dạng: </a:t>
            </a:r>
          </a:p>
          <a:p>
            <a:pPr lvl="1">
              <a:lnSpc>
                <a:spcPct val="150000"/>
              </a:lnSpc>
            </a:pPr>
            <a:r>
              <a:rPr lang="vi-VN" b="1" dirty="0">
                <a:latin typeface="Cascadia Code" panose="020B0609020000020004" pitchFamily="49" charset="0"/>
                <a:ea typeface="Cascadia Code" panose="020B0609020000020004" pitchFamily="49" charset="0"/>
                <a:cs typeface="Cascadia Code" panose="020B0609020000020004" pitchFamily="49" charset="0"/>
              </a:rPr>
              <a:t>OP_DUP OP_HASH160 &lt;PublicKeyHash&gt; OP_EQUALVERIFY OP_CHECKSIG</a:t>
            </a:r>
          </a:p>
          <a:p>
            <a:pPr>
              <a:lnSpc>
                <a:spcPct val="150000"/>
              </a:lnSpc>
            </a:pPr>
            <a:endParaRPr lang="vi-VN" dirty="0">
              <a:latin typeface="Montserrat" pitchFamily="2" charset="0"/>
            </a:endParaRPr>
          </a:p>
          <a:p>
            <a:pPr>
              <a:lnSpc>
                <a:spcPct val="150000"/>
              </a:lnSpc>
            </a:pPr>
            <a:endParaRPr lang="en-US" dirty="0"/>
          </a:p>
        </p:txBody>
      </p:sp>
    </p:spTree>
    <p:extLst>
      <p:ext uri="{BB962C8B-B14F-4D97-AF65-F5344CB8AC3E}">
        <p14:creationId xmlns:p14="http://schemas.microsoft.com/office/powerpoint/2010/main" val="2100498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2D136-A9DC-64E6-59C7-BECCAEB7A2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422124-723A-206D-852B-A9C9B3B0C7AF}"/>
              </a:ext>
            </a:extLst>
          </p:cNvPr>
          <p:cNvSpPr>
            <a:spLocks noGrp="1"/>
          </p:cNvSpPr>
          <p:nvPr>
            <p:ph type="title"/>
          </p:nvPr>
        </p:nvSpPr>
        <p:spPr>
          <a:xfrm>
            <a:off x="838200" y="304803"/>
            <a:ext cx="10515600" cy="1472974"/>
          </a:xfrm>
          <a:noFill/>
        </p:spPr>
        <p:txBody>
          <a:bodyPr anchor="ctr"/>
          <a:lstStyle/>
          <a:p>
            <a:r>
              <a:rPr lang="vi-VN" sz="3800" b="1" dirty="0">
                <a:latin typeface="Montserrat" pitchFamily="2" charset="0"/>
              </a:rPr>
              <a:t>6. </a:t>
            </a:r>
            <a:r>
              <a:rPr lang="en-US" sz="3800" b="1" dirty="0">
                <a:latin typeface="Montserrat" pitchFamily="2" charset="0"/>
              </a:rPr>
              <a:t>Pay-to-Public-Key-Hash (P2PKH)</a:t>
            </a:r>
          </a:p>
        </p:txBody>
      </p:sp>
      <p:pic>
        <p:nvPicPr>
          <p:cNvPr id="9222" name="Picture 6" descr="Tx_Script_P2PubKeyHash_1">
            <a:extLst>
              <a:ext uri="{FF2B5EF4-FFF2-40B4-BE49-F238E27FC236}">
                <a16:creationId xmlns:a16="http://schemas.microsoft.com/office/drawing/2014/main" id="{A00427D5-845D-F796-B482-9B3366CBC2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6152" y="2397405"/>
            <a:ext cx="4879848" cy="4061056"/>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Tx_Script_P2PubKeyHash_2">
            <a:extLst>
              <a:ext uri="{FF2B5EF4-FFF2-40B4-BE49-F238E27FC236}">
                <a16:creationId xmlns:a16="http://schemas.microsoft.com/office/drawing/2014/main" id="{501E11EB-E47A-C428-7DC0-CB1024C4E7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269946"/>
            <a:ext cx="4879847" cy="51885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5C45341-6B83-38AC-FB37-44E785DC5888}"/>
              </a:ext>
            </a:extLst>
          </p:cNvPr>
          <p:cNvSpPr txBox="1"/>
          <p:nvPr/>
        </p:nvSpPr>
        <p:spPr>
          <a:xfrm>
            <a:off x="1216152" y="1314669"/>
            <a:ext cx="4879848" cy="1200329"/>
          </a:xfrm>
          <a:prstGeom prst="rect">
            <a:avLst/>
          </a:prstGeom>
          <a:noFill/>
        </p:spPr>
        <p:txBody>
          <a:bodyPr wrap="square" rtlCol="0">
            <a:spAutoFit/>
          </a:bodyPr>
          <a:lstStyle/>
          <a:p>
            <a:r>
              <a:rPr lang="vi-VN" dirty="0">
                <a:latin typeface="Montserrat" pitchFamily="2" charset="0"/>
              </a:rPr>
              <a:t>Dưới đây là cách </a:t>
            </a:r>
            <a:r>
              <a:rPr lang="vi-VN" b="1" dirty="0">
                <a:latin typeface="Montserrat" pitchFamily="2" charset="0"/>
              </a:rPr>
              <a:t>P2PKH</a:t>
            </a:r>
            <a:r>
              <a:rPr lang="vi-VN" dirty="0">
                <a:latin typeface="Montserrat" pitchFamily="2" charset="0"/>
              </a:rPr>
              <a:t> hoạt độngtừ việc tạo ra đầu ra giao dịch (output) đến quá trình chi tiêu (input):</a:t>
            </a:r>
          </a:p>
          <a:p>
            <a:endParaRPr lang="en-US" dirty="0">
              <a:latin typeface="Montserrat" pitchFamily="2" charset="0"/>
            </a:endParaRPr>
          </a:p>
        </p:txBody>
      </p:sp>
    </p:spTree>
    <p:extLst>
      <p:ext uri="{BB962C8B-B14F-4D97-AF65-F5344CB8AC3E}">
        <p14:creationId xmlns:p14="http://schemas.microsoft.com/office/powerpoint/2010/main" val="14449500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AE128-89FB-3059-D6AC-64DE24C7A3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73E8EF-EA41-531C-0FCC-786F35F287FA}"/>
              </a:ext>
            </a:extLst>
          </p:cNvPr>
          <p:cNvSpPr>
            <a:spLocks noGrp="1"/>
          </p:cNvSpPr>
          <p:nvPr>
            <p:ph type="title"/>
          </p:nvPr>
        </p:nvSpPr>
        <p:spPr>
          <a:xfrm>
            <a:off x="838200" y="365125"/>
            <a:ext cx="10515600" cy="1325563"/>
          </a:xfrm>
          <a:noFill/>
        </p:spPr>
        <p:txBody>
          <a:bodyPr anchor="ctr"/>
          <a:lstStyle/>
          <a:p>
            <a:r>
              <a:rPr lang="en-US" sz="3800" b="1" dirty="0">
                <a:latin typeface="Montserrat" pitchFamily="2" charset="0"/>
              </a:rPr>
              <a:t>7</a:t>
            </a:r>
            <a:r>
              <a:rPr lang="vi-VN" sz="3800" b="1" dirty="0">
                <a:latin typeface="Montserrat" pitchFamily="2" charset="0"/>
              </a:rPr>
              <a:t>. Chữ </a:t>
            </a:r>
            <a:r>
              <a:rPr lang="en-US" sz="3800" b="1" dirty="0" err="1">
                <a:latin typeface="Montserrat" pitchFamily="2" charset="0"/>
              </a:rPr>
              <a:t>ký</a:t>
            </a:r>
            <a:r>
              <a:rPr lang="en-US" sz="3800" b="1" dirty="0">
                <a:latin typeface="Montserrat" pitchFamily="2" charset="0"/>
              </a:rPr>
              <a:t> </a:t>
            </a:r>
            <a:r>
              <a:rPr lang="en-US" sz="3800" b="1" dirty="0" err="1">
                <a:latin typeface="Montserrat" pitchFamily="2" charset="0"/>
              </a:rPr>
              <a:t>số</a:t>
            </a:r>
            <a:endParaRPr lang="en-US" sz="3800" b="1" dirty="0">
              <a:latin typeface="Montserrat" pitchFamily="2" charset="0"/>
            </a:endParaRPr>
          </a:p>
        </p:txBody>
      </p:sp>
      <p:sp>
        <p:nvSpPr>
          <p:cNvPr id="3" name="TextBox 2">
            <a:extLst>
              <a:ext uri="{FF2B5EF4-FFF2-40B4-BE49-F238E27FC236}">
                <a16:creationId xmlns:a16="http://schemas.microsoft.com/office/drawing/2014/main" id="{93797006-06EE-16E0-5784-89899376F474}"/>
              </a:ext>
            </a:extLst>
          </p:cNvPr>
          <p:cNvSpPr txBox="1"/>
          <p:nvPr/>
        </p:nvSpPr>
        <p:spPr>
          <a:xfrm>
            <a:off x="838200" y="1461433"/>
            <a:ext cx="10515600" cy="503144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b="1" dirty="0">
                <a:latin typeface="Montserrat" pitchFamily="2" charset="0"/>
              </a:rPr>
              <a:t>Chữ ký số: </a:t>
            </a:r>
            <a:r>
              <a:rPr lang="vi-VN" dirty="0">
                <a:latin typeface="Montserrat" pitchFamily="2" charset="0"/>
              </a:rPr>
              <a:t>Một cơ chế xác thực danh tính trong giao dịch Bitcoin bằng cách sử dụng khóa riêng tư và khóa công khai sử dụng thuật toán ECDSA </a:t>
            </a:r>
            <a:endParaRPr lang="en-US" dirty="0">
              <a:latin typeface="Montserrat" pitchFamily="2" charset="0"/>
            </a:endParaRPr>
          </a:p>
          <a:p>
            <a:pPr marL="285750" indent="-285750">
              <a:lnSpc>
                <a:spcPct val="150000"/>
              </a:lnSpc>
              <a:buFont typeface="Arial" panose="020B0604020202020204" pitchFamily="34" charset="0"/>
              <a:buChar char="•"/>
            </a:pPr>
            <a:r>
              <a:rPr lang="vi-VN" b="1" dirty="0">
                <a:latin typeface="Montserrat" pitchFamily="2" charset="0"/>
              </a:rPr>
              <a:t>Quy trình tạo chữ ký:</a:t>
            </a:r>
          </a:p>
          <a:p>
            <a:pPr marL="742950" lvl="1" indent="-285750">
              <a:lnSpc>
                <a:spcPct val="150000"/>
              </a:lnSpc>
              <a:buFont typeface="Arial" panose="020B0604020202020204" pitchFamily="34" charset="0"/>
              <a:buChar char="•"/>
            </a:pPr>
            <a:r>
              <a:rPr lang="vi-VN" dirty="0">
                <a:latin typeface="Montserrat" pitchFamily="2" charset="0"/>
              </a:rPr>
              <a:t>Dùng khóa riêng tư để tạo ra chữ ký số cho giao dịch.</a:t>
            </a:r>
          </a:p>
          <a:p>
            <a:pPr marL="742950" lvl="1" indent="-285750">
              <a:lnSpc>
                <a:spcPct val="150000"/>
              </a:lnSpc>
              <a:buFont typeface="Arial" panose="020B0604020202020204" pitchFamily="34" charset="0"/>
              <a:buChar char="•"/>
            </a:pPr>
            <a:r>
              <a:rPr lang="vi-VN" dirty="0">
                <a:latin typeface="Montserrat" pitchFamily="2" charset="0"/>
              </a:rPr>
              <a:t>Chữ ký này được đính kèm vào giao dịch và gửi cùng khóa công khai.</a:t>
            </a:r>
          </a:p>
          <a:p>
            <a:pPr marL="285750" indent="-285750">
              <a:lnSpc>
                <a:spcPct val="150000"/>
              </a:lnSpc>
              <a:buFont typeface="Arial" panose="020B0604020202020204" pitchFamily="34" charset="0"/>
              <a:buChar char="•"/>
            </a:pPr>
            <a:r>
              <a:rPr lang="vi-VN" b="1" dirty="0">
                <a:latin typeface="Montserrat" pitchFamily="2" charset="0"/>
              </a:rPr>
              <a:t>Mục đích:</a:t>
            </a:r>
            <a:endParaRPr lang="en-US" b="1" dirty="0">
              <a:latin typeface="Montserrat" pitchFamily="2" charset="0"/>
            </a:endParaRPr>
          </a:p>
          <a:p>
            <a:pPr marL="742950" lvl="1" indent="-285750">
              <a:lnSpc>
                <a:spcPct val="150000"/>
              </a:lnSpc>
              <a:buFont typeface="Arial" panose="020B0604020202020204" pitchFamily="34" charset="0"/>
              <a:buChar char="•"/>
            </a:pPr>
            <a:r>
              <a:rPr lang="vi-VN" dirty="0">
                <a:latin typeface="Montserrat" pitchFamily="2" charset="0"/>
              </a:rPr>
              <a:t>Đảm bảo rằng giao dịch đến từ chủ sở hữu hợp lệ của khóa công khai.</a:t>
            </a:r>
            <a:endParaRPr lang="en-US" dirty="0">
              <a:latin typeface="Montserrat" pitchFamily="2" charset="0"/>
            </a:endParaRPr>
          </a:p>
          <a:p>
            <a:pPr marL="742950" lvl="1" indent="-285750">
              <a:lnSpc>
                <a:spcPct val="150000"/>
              </a:lnSpc>
              <a:buFont typeface="Arial" panose="020B0604020202020204" pitchFamily="34" charset="0"/>
              <a:buChar char="•"/>
            </a:pPr>
            <a:r>
              <a:rPr lang="vi-VN" dirty="0">
                <a:latin typeface="Montserrat" pitchFamily="2" charset="0"/>
              </a:rPr>
              <a:t>Đảm bảo rằng giao dịch không thể bị thay đổi sau khi được ký.</a:t>
            </a:r>
            <a:endParaRPr lang="en-US" dirty="0">
              <a:latin typeface="Montserrat" pitchFamily="2" charset="0"/>
            </a:endParaRPr>
          </a:p>
          <a:p>
            <a:pPr marL="742950" lvl="1" indent="-285750">
              <a:lnSpc>
                <a:spcPct val="150000"/>
              </a:lnSpc>
              <a:buFont typeface="Arial" panose="020B0604020202020204" pitchFamily="34" charset="0"/>
              <a:buChar char="•"/>
            </a:pPr>
            <a:r>
              <a:rPr lang="vi-VN" dirty="0">
                <a:latin typeface="Montserrat" pitchFamily="2" charset="0"/>
              </a:rPr>
              <a:t>Không thể giả mạo hoặc thay đổi giao dịch mà không phát hiện được. </a:t>
            </a:r>
            <a:endParaRPr lang="en-US" dirty="0">
              <a:latin typeface="Montserrat" pitchFamily="2" charset="0"/>
            </a:endParaRPr>
          </a:p>
          <a:p>
            <a:pPr marL="285750" indent="-285750">
              <a:lnSpc>
                <a:spcPct val="150000"/>
              </a:lnSpc>
              <a:buFont typeface="Arial" panose="020B0604020202020204" pitchFamily="34" charset="0"/>
              <a:buChar char="•"/>
            </a:pPr>
            <a:r>
              <a:rPr lang="vi-VN" dirty="0">
                <a:latin typeface="Montserrat" pitchFamily="2" charset="0"/>
              </a:rPr>
              <a:t>Xác thực chữ ký: Người nhận có thể sử dụng khóa công khai để xác minh chữ ký</a:t>
            </a:r>
            <a:r>
              <a:rPr lang="en-US" dirty="0">
                <a:latin typeface="Montserrat" pitchFamily="2" charset="0"/>
              </a:rPr>
              <a:t> </a:t>
            </a:r>
            <a:r>
              <a:rPr lang="vi-VN" dirty="0">
                <a:latin typeface="Montserrat" pitchFamily="2" charset="0"/>
              </a:rPr>
              <a:t>mà không cần biết khóa riêng tư.</a:t>
            </a:r>
            <a:endParaRPr lang="en-US" dirty="0">
              <a:latin typeface="Montserrat" pitchFamily="2" charset="0"/>
            </a:endParaRPr>
          </a:p>
          <a:p>
            <a:pPr marL="742950" lvl="1" indent="-285750">
              <a:lnSpc>
                <a:spcPct val="150000"/>
              </a:lnSpc>
              <a:buFont typeface="Arial" panose="020B0604020202020204" pitchFamily="34" charset="0"/>
              <a:buChar char="•"/>
            </a:pPr>
            <a:endParaRPr lang="vi-VN" dirty="0">
              <a:latin typeface="Montserrat" pitchFamily="2" charset="0"/>
            </a:endParaRPr>
          </a:p>
        </p:txBody>
      </p:sp>
    </p:spTree>
    <p:extLst>
      <p:ext uri="{BB962C8B-B14F-4D97-AF65-F5344CB8AC3E}">
        <p14:creationId xmlns:p14="http://schemas.microsoft.com/office/powerpoint/2010/main" val="12176237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FEBCF-2404-6347-0C3E-C93CE3FD5C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176A5B-C406-5B76-2BA0-A5FEB39310AF}"/>
              </a:ext>
            </a:extLst>
          </p:cNvPr>
          <p:cNvSpPr>
            <a:spLocks noGrp="1"/>
          </p:cNvSpPr>
          <p:nvPr>
            <p:ph type="ctrTitle"/>
          </p:nvPr>
        </p:nvSpPr>
        <p:spPr>
          <a:xfrm>
            <a:off x="3248300" y="1897425"/>
            <a:ext cx="5695400" cy="3063149"/>
          </a:xfrm>
          <a:noFill/>
        </p:spPr>
        <p:txBody>
          <a:bodyPr/>
          <a:lstStyle/>
          <a:p>
            <a:r>
              <a:rPr lang="en-US" sz="4000" b="1" dirty="0">
                <a:latin typeface="Montserrat" pitchFamily="2" charset="0"/>
              </a:rPr>
              <a:t>VI. </a:t>
            </a:r>
            <a:r>
              <a:rPr lang="vi-VN" sz="4000" b="1" dirty="0">
                <a:latin typeface="Montserrat" pitchFamily="2" charset="0"/>
              </a:rPr>
              <a:t>Mạng lưới Bitcoin</a:t>
            </a:r>
            <a:endParaRPr lang="en-US" sz="4000" b="1" dirty="0">
              <a:latin typeface="Montserrat" pitchFamily="2" charset="0"/>
            </a:endParaRPr>
          </a:p>
        </p:txBody>
      </p:sp>
    </p:spTree>
    <p:extLst>
      <p:ext uri="{BB962C8B-B14F-4D97-AF65-F5344CB8AC3E}">
        <p14:creationId xmlns:p14="http://schemas.microsoft.com/office/powerpoint/2010/main" val="2659119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A4259-FB20-F1F7-0E90-4F3893E39F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756A51-4767-828C-E6D1-C09A63080D80}"/>
              </a:ext>
            </a:extLst>
          </p:cNvPr>
          <p:cNvSpPr>
            <a:spLocks noGrp="1"/>
          </p:cNvSpPr>
          <p:nvPr>
            <p:ph type="title"/>
          </p:nvPr>
        </p:nvSpPr>
        <p:spPr>
          <a:xfrm>
            <a:off x="838200" y="365125"/>
            <a:ext cx="10515600" cy="1325563"/>
          </a:xfrm>
          <a:noFill/>
        </p:spPr>
        <p:txBody>
          <a:bodyPr anchor="ctr"/>
          <a:lstStyle/>
          <a:p>
            <a:r>
              <a:rPr lang="en-US" sz="3800" b="1" dirty="0">
                <a:latin typeface="Montserrat" pitchFamily="2" charset="0"/>
              </a:rPr>
              <a:t>1</a:t>
            </a:r>
            <a:r>
              <a:rPr lang="vi-VN" sz="3800" b="1" dirty="0">
                <a:latin typeface="Montserrat" pitchFamily="2" charset="0"/>
              </a:rPr>
              <a:t>. Kiến trúc mạng ngang hàng (P2P) </a:t>
            </a:r>
            <a:endParaRPr lang="en-US" sz="3800" b="1" dirty="0">
              <a:latin typeface="Montserrat" pitchFamily="2" charset="0"/>
            </a:endParaRPr>
          </a:p>
        </p:txBody>
      </p:sp>
      <p:pic>
        <p:nvPicPr>
          <p:cNvPr id="4" name="Picture 3">
            <a:extLst>
              <a:ext uri="{FF2B5EF4-FFF2-40B4-BE49-F238E27FC236}">
                <a16:creationId xmlns:a16="http://schemas.microsoft.com/office/drawing/2014/main" id="{0DDF42C7-23C5-3686-4FC4-3C6F7ECBC033}"/>
              </a:ext>
            </a:extLst>
          </p:cNvPr>
          <p:cNvPicPr>
            <a:picLocks noChangeAspect="1"/>
          </p:cNvPicPr>
          <p:nvPr/>
        </p:nvPicPr>
        <p:blipFill>
          <a:blip r:embed="rId3"/>
          <a:stretch>
            <a:fillRect/>
          </a:stretch>
        </p:blipFill>
        <p:spPr>
          <a:xfrm>
            <a:off x="7418379" y="1342888"/>
            <a:ext cx="3935421" cy="4172223"/>
          </a:xfrm>
          <a:prstGeom prst="rect">
            <a:avLst/>
          </a:prstGeom>
        </p:spPr>
      </p:pic>
      <p:sp>
        <p:nvSpPr>
          <p:cNvPr id="5" name="TextBox 4">
            <a:extLst>
              <a:ext uri="{FF2B5EF4-FFF2-40B4-BE49-F238E27FC236}">
                <a16:creationId xmlns:a16="http://schemas.microsoft.com/office/drawing/2014/main" id="{2E524560-9151-C423-C2E2-EE44BCE47534}"/>
              </a:ext>
            </a:extLst>
          </p:cNvPr>
          <p:cNvSpPr txBox="1"/>
          <p:nvPr/>
        </p:nvSpPr>
        <p:spPr>
          <a:xfrm>
            <a:off x="838200" y="1690688"/>
            <a:ext cx="6580179" cy="461594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800" kern="100" dirty="0">
                <a:effectLst/>
                <a:latin typeface="Montserrat" pitchFamily="2" charset="0"/>
                <a:ea typeface="Aptos" panose="020B0004020202020204" pitchFamily="34" charset="0"/>
                <a:cs typeface="Times New Roman" panose="02020603050405020304" pitchFamily="18" charset="0"/>
              </a:rPr>
              <a:t>Bitcoin </a:t>
            </a:r>
            <a:r>
              <a:rPr lang="en-US" sz="1800" kern="100" dirty="0" err="1">
                <a:effectLst/>
                <a:latin typeface="Montserrat" pitchFamily="2" charset="0"/>
                <a:ea typeface="Aptos" panose="020B0004020202020204" pitchFamily="34" charset="0"/>
                <a:cs typeface="Times New Roman" panose="02020603050405020304" pitchFamily="18" charset="0"/>
              </a:rPr>
              <a:t>là</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một</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mạng</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lưới</a:t>
            </a:r>
            <a:r>
              <a:rPr lang="en-US" sz="1800" kern="100" dirty="0">
                <a:effectLst/>
                <a:latin typeface="Montserrat" pitchFamily="2" charset="0"/>
                <a:ea typeface="Aptos" panose="020B0004020202020204" pitchFamily="34" charset="0"/>
                <a:cs typeface="Times New Roman" panose="02020603050405020304" pitchFamily="18" charset="0"/>
              </a:rPr>
              <a:t> phi </a:t>
            </a:r>
            <a:r>
              <a:rPr lang="en-US" sz="1800" kern="100" dirty="0" err="1">
                <a:effectLst/>
                <a:latin typeface="Montserrat" pitchFamily="2" charset="0"/>
                <a:ea typeface="Aptos" panose="020B0004020202020204" pitchFamily="34" charset="0"/>
                <a:cs typeface="Times New Roman" panose="02020603050405020304" pitchFamily="18" charset="0"/>
              </a:rPr>
              <a:t>tập</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trung</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với</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cấu</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trúc</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ngang</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hàng</a:t>
            </a:r>
            <a:r>
              <a:rPr lang="vi-VN" sz="1800" kern="100" dirty="0">
                <a:effectLst/>
                <a:latin typeface="Montserrat" pitchFamily="2" charset="0"/>
                <a:ea typeface="Aptos" panose="020B0004020202020204" pitchFamily="34" charset="0"/>
                <a:cs typeface="Times New Roman" panose="02020603050405020304" pitchFamily="18" charset="0"/>
              </a:rPr>
              <a:t> </a:t>
            </a:r>
            <a:r>
              <a:rPr lang="vi-VN" sz="1800" b="1" kern="100" dirty="0">
                <a:effectLst/>
                <a:latin typeface="Montserrat" pitchFamily="2" charset="0"/>
                <a:ea typeface="Aptos" panose="020B0004020202020204" pitchFamily="34" charset="0"/>
                <a:cs typeface="Times New Roman" panose="02020603050405020304" pitchFamily="18" charset="0"/>
              </a:rPr>
              <a:t>(P2P)</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trong</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đó</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các</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nút</a:t>
            </a:r>
            <a:r>
              <a:rPr lang="en-US" sz="1800" kern="100" dirty="0">
                <a:effectLst/>
                <a:latin typeface="Montserrat" pitchFamily="2" charset="0"/>
                <a:ea typeface="Aptos" panose="020B0004020202020204" pitchFamily="34" charset="0"/>
                <a:cs typeface="Times New Roman" panose="02020603050405020304" pitchFamily="18" charset="0"/>
              </a:rPr>
              <a:t> (nodes) </a:t>
            </a:r>
            <a:r>
              <a:rPr lang="en-US" sz="1800" kern="100" dirty="0" err="1">
                <a:effectLst/>
                <a:latin typeface="Montserrat" pitchFamily="2" charset="0"/>
                <a:ea typeface="Aptos" panose="020B0004020202020204" pitchFamily="34" charset="0"/>
                <a:cs typeface="Times New Roman" panose="02020603050405020304" pitchFamily="18" charset="0"/>
              </a:rPr>
              <a:t>đều</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bình</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đẳng</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và</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không</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có</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máy</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chủ</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trung</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tâm</a:t>
            </a:r>
            <a:r>
              <a:rPr lang="en-US" sz="1800" kern="100" dirty="0">
                <a:effectLst/>
                <a:latin typeface="Montserrat" pitchFamily="2" charset="0"/>
                <a:ea typeface="Aptos" panose="020B0004020202020204" pitchFamily="34" charset="0"/>
                <a:cs typeface="Times New Roman" panose="02020603050405020304" pitchFamily="18" charset="0"/>
              </a:rPr>
              <a:t> hay </a:t>
            </a:r>
            <a:r>
              <a:rPr lang="en-US" sz="1800" kern="100" dirty="0" err="1">
                <a:effectLst/>
                <a:latin typeface="Montserrat" pitchFamily="2" charset="0"/>
                <a:ea typeface="Aptos" panose="020B0004020202020204" pitchFamily="34" charset="0"/>
                <a:cs typeface="Times New Roman" panose="02020603050405020304" pitchFamily="18" charset="0"/>
              </a:rPr>
              <a:t>cấu</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trúc</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phân</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cấp</a:t>
            </a:r>
            <a:r>
              <a:rPr lang="en-US" sz="1800" kern="100" dirty="0">
                <a:effectLst/>
                <a:latin typeface="Montserrat" pitchFamily="2" charset="0"/>
                <a:ea typeface="Aptos" panose="020B0004020202020204" pitchFamily="34" charset="0"/>
                <a:cs typeface="Times New Roman" panose="02020603050405020304" pitchFamily="18" charset="0"/>
              </a:rPr>
              <a:t>.</a:t>
            </a:r>
            <a:endParaRPr lang="vi-VN" kern="100" dirty="0">
              <a:latin typeface="Montserrat" pitchFamily="2" charset="0"/>
              <a:ea typeface="Aptos" panose="020B000402020202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US" sz="1800" kern="100" dirty="0" err="1">
                <a:effectLst/>
                <a:latin typeface="Montserrat" pitchFamily="2" charset="0"/>
                <a:ea typeface="Aptos" panose="020B0004020202020204" pitchFamily="34" charset="0"/>
                <a:cs typeface="Times New Roman" panose="02020603050405020304" pitchFamily="18" charset="0"/>
              </a:rPr>
              <a:t>Các</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nút</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trong</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mạng</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liên</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kết</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với</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nhau</a:t>
            </a:r>
            <a:r>
              <a:rPr lang="en-US" sz="1800" kern="100" dirty="0">
                <a:effectLst/>
                <a:latin typeface="Montserrat" pitchFamily="2" charset="0"/>
                <a:ea typeface="Aptos" panose="020B0004020202020204" pitchFamily="34" charset="0"/>
                <a:cs typeface="Times New Roman" panose="02020603050405020304" pitchFamily="18" charset="0"/>
              </a:rPr>
              <a:t> qua </a:t>
            </a:r>
            <a:r>
              <a:rPr lang="en-US" sz="1800" kern="100" dirty="0" err="1">
                <a:effectLst/>
                <a:latin typeface="Montserrat" pitchFamily="2" charset="0"/>
                <a:ea typeface="Aptos" panose="020B0004020202020204" pitchFamily="34" charset="0"/>
                <a:cs typeface="Times New Roman" panose="02020603050405020304" pitchFamily="18" charset="0"/>
              </a:rPr>
              <a:t>một</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mạng</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lưới</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dạng</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lưới</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b="1" kern="100" dirty="0">
                <a:effectLst/>
                <a:latin typeface="Montserrat" pitchFamily="2" charset="0"/>
                <a:ea typeface="Aptos" panose="020B0004020202020204" pitchFamily="34" charset="0"/>
                <a:cs typeface="Times New Roman" panose="02020603050405020304" pitchFamily="18" charset="0"/>
              </a:rPr>
              <a:t>(mesh network)</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không</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có</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điểm</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điều</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khiển</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trung</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tâm</a:t>
            </a:r>
            <a:r>
              <a:rPr lang="en-US" sz="1800" kern="100" dirty="0">
                <a:effectLst/>
                <a:latin typeface="Montserrat" pitchFamily="2" charset="0"/>
                <a:ea typeface="Aptos" panose="020B0004020202020204" pitchFamily="34" charset="0"/>
                <a:cs typeface="Times New Roman" panose="02020603050405020304" pitchFamily="18" charset="0"/>
              </a:rPr>
              <a:t>. </a:t>
            </a:r>
            <a:endParaRPr lang="vi-VN" sz="1800" kern="100" dirty="0">
              <a:effectLst/>
              <a:latin typeface="Montserrat" pitchFamily="2" charset="0"/>
              <a:ea typeface="Aptos" panose="020B000402020202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US" sz="1800" kern="100" dirty="0" err="1">
                <a:effectLst/>
                <a:latin typeface="Montserrat" pitchFamily="2" charset="0"/>
                <a:ea typeface="Aptos" panose="020B0004020202020204" pitchFamily="34" charset="0"/>
                <a:cs typeface="Times New Roman" panose="02020603050405020304" pitchFamily="18" charset="0"/>
              </a:rPr>
              <a:t>Mỗi</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nút</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trong</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mạng</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vừa</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cung</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cấp</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vừa</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sử</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dụng</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các</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dịch</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vụ</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với</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sự</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tương</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tác</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đồng</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thuận</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giữa</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các</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nút</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để</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duy</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trì</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mạng</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lưới</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hoạt</a:t>
            </a:r>
            <a:r>
              <a:rPr lang="en-US" sz="1800" kern="100" dirty="0">
                <a:effectLst/>
                <a:latin typeface="Montserrat" pitchFamily="2" charset="0"/>
                <a:ea typeface="Aptos" panose="020B0004020202020204" pitchFamily="34" charset="0"/>
                <a:cs typeface="Times New Roman" panose="02020603050405020304" pitchFamily="18" charset="0"/>
              </a:rPr>
              <a:t> </a:t>
            </a:r>
            <a:r>
              <a:rPr lang="en-US" sz="1800" kern="100" dirty="0" err="1">
                <a:effectLst/>
                <a:latin typeface="Montserrat" pitchFamily="2" charset="0"/>
                <a:ea typeface="Aptos" panose="020B0004020202020204" pitchFamily="34" charset="0"/>
                <a:cs typeface="Times New Roman" panose="02020603050405020304" pitchFamily="18" charset="0"/>
              </a:rPr>
              <a:t>động</a:t>
            </a:r>
            <a:r>
              <a:rPr lang="en-US" sz="1800" kern="100" dirty="0">
                <a:effectLst/>
                <a:latin typeface="Montserrat" pitchFamily="2" charset="0"/>
                <a:ea typeface="Aptos" panose="020B0004020202020204" pitchFamily="34" charset="0"/>
                <a:cs typeface="Times New Roman" panose="02020603050405020304" pitchFamily="18" charset="0"/>
              </a:rPr>
              <a:t>.</a:t>
            </a:r>
          </a:p>
          <a:p>
            <a:pPr marL="285750" indent="-285750">
              <a:lnSpc>
                <a:spcPct val="150000"/>
              </a:lnSpc>
              <a:buFont typeface="Arial" panose="020B0604020202020204" pitchFamily="34" charset="0"/>
              <a:buChar char="•"/>
            </a:pPr>
            <a:endParaRPr lang="en-US" dirty="0">
              <a:latin typeface="Montserrat" pitchFamily="2" charset="0"/>
            </a:endParaRPr>
          </a:p>
        </p:txBody>
      </p:sp>
    </p:spTree>
    <p:extLst>
      <p:ext uri="{BB962C8B-B14F-4D97-AF65-F5344CB8AC3E}">
        <p14:creationId xmlns:p14="http://schemas.microsoft.com/office/powerpoint/2010/main" val="31012082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4AC37-33C7-4F1E-FDAC-2D4738D348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4E175B-E6E4-063F-3ECA-665DC68C2A89}"/>
              </a:ext>
            </a:extLst>
          </p:cNvPr>
          <p:cNvSpPr>
            <a:spLocks noGrp="1"/>
          </p:cNvSpPr>
          <p:nvPr>
            <p:ph type="title"/>
          </p:nvPr>
        </p:nvSpPr>
        <p:spPr>
          <a:xfrm>
            <a:off x="838200" y="304803"/>
            <a:ext cx="10515600" cy="1472974"/>
          </a:xfrm>
          <a:noFill/>
        </p:spPr>
        <p:txBody>
          <a:bodyPr anchor="ctr"/>
          <a:lstStyle/>
          <a:p>
            <a:r>
              <a:rPr lang="vi-VN" sz="3800" b="1" dirty="0">
                <a:latin typeface="Montserrat" pitchFamily="2" charset="0"/>
              </a:rPr>
              <a:t>2. Nút mạng và vai trò</a:t>
            </a:r>
            <a:endParaRPr lang="en-US" sz="3800" b="1" dirty="0">
              <a:latin typeface="Montserrat" pitchFamily="2" charset="0"/>
            </a:endParaRPr>
          </a:p>
        </p:txBody>
      </p:sp>
      <p:sp>
        <p:nvSpPr>
          <p:cNvPr id="5" name="TextBox 4">
            <a:extLst>
              <a:ext uri="{FF2B5EF4-FFF2-40B4-BE49-F238E27FC236}">
                <a16:creationId xmlns:a16="http://schemas.microsoft.com/office/drawing/2014/main" id="{F8D1B2AD-55DE-2BB5-56B4-C17CCE0C64FA}"/>
              </a:ext>
            </a:extLst>
          </p:cNvPr>
          <p:cNvSpPr txBox="1"/>
          <p:nvPr/>
        </p:nvSpPr>
        <p:spPr>
          <a:xfrm>
            <a:off x="838200" y="1314669"/>
            <a:ext cx="10308336" cy="29539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latin typeface="Montserrat" pitchFamily="2" charset="0"/>
              </a:rPr>
              <a:t>Mặc dù các nút đều bình đẳng về mặt chức năng, chúng có thể thực hiện các vai trò khác nhau tùy thuộc vào chức năng mà chúng hỗ trợ.</a:t>
            </a:r>
          </a:p>
          <a:p>
            <a:pPr marL="285750" indent="-285750">
              <a:lnSpc>
                <a:spcPct val="150000"/>
              </a:lnSpc>
              <a:buFont typeface="Arial" panose="020B0604020202020204" pitchFamily="34" charset="0"/>
              <a:buChar char="•"/>
            </a:pPr>
            <a:r>
              <a:rPr lang="vi-VN" dirty="0">
                <a:latin typeface="Montserrat" pitchFamily="2" charset="0"/>
              </a:rPr>
              <a:t>Mỗi nút là tập hợp của:</a:t>
            </a:r>
          </a:p>
          <a:p>
            <a:pPr marL="742950" lvl="1" indent="-285750">
              <a:lnSpc>
                <a:spcPct val="150000"/>
              </a:lnSpc>
              <a:buFont typeface="Arial" panose="020B0604020202020204" pitchFamily="34" charset="0"/>
              <a:buChar char="•"/>
            </a:pPr>
            <a:r>
              <a:rPr lang="vi-VN" dirty="0">
                <a:latin typeface="Montserrat" pitchFamily="2" charset="0"/>
              </a:rPr>
              <a:t>Routing (Network Node).</a:t>
            </a:r>
          </a:p>
          <a:p>
            <a:pPr marL="742950" lvl="1" indent="-285750">
              <a:lnSpc>
                <a:spcPct val="150000"/>
              </a:lnSpc>
              <a:buFont typeface="Arial" panose="020B0604020202020204" pitchFamily="34" charset="0"/>
              <a:buChar char="•"/>
            </a:pPr>
            <a:r>
              <a:rPr lang="vi-VN" dirty="0">
                <a:latin typeface="Montserrat" pitchFamily="2" charset="0"/>
              </a:rPr>
              <a:t>The Blockchain database</a:t>
            </a:r>
          </a:p>
          <a:p>
            <a:pPr marL="742950" lvl="1" indent="-285750">
              <a:lnSpc>
                <a:spcPct val="150000"/>
              </a:lnSpc>
              <a:buFont typeface="Arial" panose="020B0604020202020204" pitchFamily="34" charset="0"/>
              <a:buChar char="•"/>
            </a:pPr>
            <a:r>
              <a:rPr lang="vi-VN" dirty="0">
                <a:latin typeface="Montserrat" pitchFamily="2" charset="0"/>
              </a:rPr>
              <a:t>Miner</a:t>
            </a:r>
          </a:p>
          <a:p>
            <a:pPr marL="742950" lvl="1" indent="-285750">
              <a:lnSpc>
                <a:spcPct val="150000"/>
              </a:lnSpc>
              <a:buFont typeface="Arial" panose="020B0604020202020204" pitchFamily="34" charset="0"/>
              <a:buChar char="•"/>
            </a:pPr>
            <a:r>
              <a:rPr lang="vi-VN" dirty="0">
                <a:latin typeface="Montserrat" pitchFamily="2" charset="0"/>
              </a:rPr>
              <a:t>Wallet services</a:t>
            </a:r>
          </a:p>
        </p:txBody>
      </p:sp>
      <p:pic>
        <p:nvPicPr>
          <p:cNvPr id="4" name="Picture 3">
            <a:extLst>
              <a:ext uri="{FF2B5EF4-FFF2-40B4-BE49-F238E27FC236}">
                <a16:creationId xmlns:a16="http://schemas.microsoft.com/office/drawing/2014/main" id="{F293A707-0028-7764-16A9-28D26EA5501B}"/>
              </a:ext>
            </a:extLst>
          </p:cNvPr>
          <p:cNvPicPr>
            <a:picLocks noChangeAspect="1"/>
          </p:cNvPicPr>
          <p:nvPr/>
        </p:nvPicPr>
        <p:blipFill>
          <a:blip r:embed="rId3"/>
          <a:stretch>
            <a:fillRect/>
          </a:stretch>
        </p:blipFill>
        <p:spPr>
          <a:xfrm>
            <a:off x="6096000" y="2554119"/>
            <a:ext cx="3829181" cy="3429000"/>
          </a:xfrm>
          <a:prstGeom prst="rect">
            <a:avLst/>
          </a:prstGeom>
        </p:spPr>
      </p:pic>
    </p:spTree>
    <p:extLst>
      <p:ext uri="{BB962C8B-B14F-4D97-AF65-F5344CB8AC3E}">
        <p14:creationId xmlns:p14="http://schemas.microsoft.com/office/powerpoint/2010/main" val="15346055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B95B2-04CE-1B83-326E-57C0495D47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585597-BB1D-76CB-A746-8CA8DFAEF0D3}"/>
              </a:ext>
            </a:extLst>
          </p:cNvPr>
          <p:cNvSpPr>
            <a:spLocks noGrp="1"/>
          </p:cNvSpPr>
          <p:nvPr>
            <p:ph type="title"/>
          </p:nvPr>
        </p:nvSpPr>
        <p:spPr>
          <a:xfrm>
            <a:off x="838200" y="304803"/>
            <a:ext cx="10515600" cy="1472974"/>
          </a:xfrm>
          <a:noFill/>
        </p:spPr>
        <p:txBody>
          <a:bodyPr anchor="ctr"/>
          <a:lstStyle/>
          <a:p>
            <a:r>
              <a:rPr lang="vi-VN" sz="3800" b="1" dirty="0">
                <a:latin typeface="Montserrat" pitchFamily="2" charset="0"/>
              </a:rPr>
              <a:t>2. Nút mạng và vai trò</a:t>
            </a:r>
            <a:endParaRPr lang="en-US" sz="3800" b="1" dirty="0">
              <a:latin typeface="Montserrat" pitchFamily="2" charset="0"/>
            </a:endParaRPr>
          </a:p>
        </p:txBody>
      </p:sp>
      <p:pic>
        <p:nvPicPr>
          <p:cNvPr id="7" name="Picture 6">
            <a:extLst>
              <a:ext uri="{FF2B5EF4-FFF2-40B4-BE49-F238E27FC236}">
                <a16:creationId xmlns:a16="http://schemas.microsoft.com/office/drawing/2014/main" id="{088AEF17-3F63-19D0-63F7-F5408DA05855}"/>
              </a:ext>
            </a:extLst>
          </p:cNvPr>
          <p:cNvPicPr>
            <a:picLocks noChangeAspect="1"/>
          </p:cNvPicPr>
          <p:nvPr/>
        </p:nvPicPr>
        <p:blipFill>
          <a:blip r:embed="rId3"/>
          <a:stretch>
            <a:fillRect/>
          </a:stretch>
        </p:blipFill>
        <p:spPr>
          <a:xfrm>
            <a:off x="838200" y="1777777"/>
            <a:ext cx="5277318" cy="3589761"/>
          </a:xfrm>
          <a:prstGeom prst="rect">
            <a:avLst/>
          </a:prstGeom>
        </p:spPr>
      </p:pic>
      <p:pic>
        <p:nvPicPr>
          <p:cNvPr id="9" name="Picture 8">
            <a:extLst>
              <a:ext uri="{FF2B5EF4-FFF2-40B4-BE49-F238E27FC236}">
                <a16:creationId xmlns:a16="http://schemas.microsoft.com/office/drawing/2014/main" id="{69EA31FD-289A-2012-7ED1-9FD0133F4D7A}"/>
              </a:ext>
            </a:extLst>
          </p:cNvPr>
          <p:cNvPicPr>
            <a:picLocks noChangeAspect="1"/>
          </p:cNvPicPr>
          <p:nvPr/>
        </p:nvPicPr>
        <p:blipFill>
          <a:blip r:embed="rId4"/>
          <a:stretch>
            <a:fillRect/>
          </a:stretch>
        </p:blipFill>
        <p:spPr>
          <a:xfrm>
            <a:off x="6383127" y="1774371"/>
            <a:ext cx="4703064" cy="3593167"/>
          </a:xfrm>
          <a:prstGeom prst="rect">
            <a:avLst/>
          </a:prstGeom>
        </p:spPr>
      </p:pic>
    </p:spTree>
    <p:extLst>
      <p:ext uri="{BB962C8B-B14F-4D97-AF65-F5344CB8AC3E}">
        <p14:creationId xmlns:p14="http://schemas.microsoft.com/office/powerpoint/2010/main" val="7143134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38E62-0923-518D-745D-4B2A6393A949}"/>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31926355-254A-9CF4-83AF-B9BFE0F411F2}"/>
              </a:ext>
            </a:extLst>
          </p:cNvPr>
          <p:cNvSpPr>
            <a:spLocks noGrp="1"/>
          </p:cNvSpPr>
          <p:nvPr>
            <p:ph type="title"/>
          </p:nvPr>
        </p:nvSpPr>
        <p:spPr>
          <a:xfrm>
            <a:off x="838200" y="365125"/>
            <a:ext cx="10515600" cy="1325563"/>
          </a:xfrm>
          <a:noFill/>
        </p:spPr>
        <p:txBody>
          <a:bodyPr anchor="ctr"/>
          <a:lstStyle/>
          <a:p>
            <a:r>
              <a:rPr lang="en-US" sz="3800" b="1" dirty="0">
                <a:latin typeface="Montserrat" pitchFamily="2" charset="0"/>
              </a:rPr>
              <a:t>3. </a:t>
            </a:r>
            <a:r>
              <a:rPr lang="vi-VN" sz="3800" b="1" dirty="0">
                <a:latin typeface="Montserrat" pitchFamily="2" charset="0"/>
              </a:rPr>
              <a:t>Mạng mở rộng Bitcoin</a:t>
            </a:r>
            <a:endParaRPr lang="en-US" sz="3800" b="1" dirty="0">
              <a:latin typeface="Montserrat" pitchFamily="2" charset="0"/>
            </a:endParaRPr>
          </a:p>
        </p:txBody>
      </p:sp>
      <p:pic>
        <p:nvPicPr>
          <p:cNvPr id="3" name="Picture 2">
            <a:extLst>
              <a:ext uri="{FF2B5EF4-FFF2-40B4-BE49-F238E27FC236}">
                <a16:creationId xmlns:a16="http://schemas.microsoft.com/office/drawing/2014/main" id="{476F5020-80E6-F8F5-BC63-2040DEA789FC}"/>
              </a:ext>
            </a:extLst>
          </p:cNvPr>
          <p:cNvPicPr>
            <a:picLocks noChangeAspect="1"/>
          </p:cNvPicPr>
          <p:nvPr/>
        </p:nvPicPr>
        <p:blipFill>
          <a:blip r:embed="rId3"/>
          <a:stretch>
            <a:fillRect/>
          </a:stretch>
        </p:blipFill>
        <p:spPr>
          <a:xfrm>
            <a:off x="2517379" y="1351758"/>
            <a:ext cx="7157242" cy="5141117"/>
          </a:xfrm>
          <a:prstGeom prst="rect">
            <a:avLst/>
          </a:prstGeom>
        </p:spPr>
      </p:pic>
    </p:spTree>
    <p:extLst>
      <p:ext uri="{BB962C8B-B14F-4D97-AF65-F5344CB8AC3E}">
        <p14:creationId xmlns:p14="http://schemas.microsoft.com/office/powerpoint/2010/main" val="1669200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2. Mạng lưới phân tán ngang hàng (P2P) </a:t>
            </a:r>
            <a:endParaRPr lang="en-US" sz="3800" b="1" dirty="0">
              <a:latin typeface="Montserrat" pitchFamily="2" charset="0"/>
            </a:endParaRPr>
          </a:p>
        </p:txBody>
      </p:sp>
      <p:pic>
        <p:nvPicPr>
          <p:cNvPr id="17" name="Picture 16">
            <a:extLst>
              <a:ext uri="{FF2B5EF4-FFF2-40B4-BE49-F238E27FC236}">
                <a16:creationId xmlns:a16="http://schemas.microsoft.com/office/drawing/2014/main" id="{F7499C36-0B8F-C6EE-75F9-8E4BB2024CAB}"/>
              </a:ext>
            </a:extLst>
          </p:cNvPr>
          <p:cNvPicPr>
            <a:picLocks noChangeAspect="1"/>
          </p:cNvPicPr>
          <p:nvPr/>
        </p:nvPicPr>
        <p:blipFill>
          <a:blip r:embed="rId3"/>
          <a:stretch>
            <a:fillRect/>
          </a:stretch>
        </p:blipFill>
        <p:spPr>
          <a:xfrm>
            <a:off x="1294094" y="1552029"/>
            <a:ext cx="9603812" cy="4515396"/>
          </a:xfrm>
          <a:prstGeom prst="rect">
            <a:avLst/>
          </a:prstGeom>
        </p:spPr>
      </p:pic>
    </p:spTree>
    <p:extLst>
      <p:ext uri="{BB962C8B-B14F-4D97-AF65-F5344CB8AC3E}">
        <p14:creationId xmlns:p14="http://schemas.microsoft.com/office/powerpoint/2010/main" val="729609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C6255-6594-403A-06F8-8E953A3C3A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7AB67D-8C97-3B7D-9D4B-963173834786}"/>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4. Relay Networks</a:t>
            </a:r>
            <a:endParaRPr lang="en-US" sz="3800" b="1" dirty="0">
              <a:latin typeface="Montserrat" pitchFamily="2" charset="0"/>
            </a:endParaRPr>
          </a:p>
        </p:txBody>
      </p:sp>
      <p:sp>
        <p:nvSpPr>
          <p:cNvPr id="3" name="TextBox 2">
            <a:extLst>
              <a:ext uri="{FF2B5EF4-FFF2-40B4-BE49-F238E27FC236}">
                <a16:creationId xmlns:a16="http://schemas.microsoft.com/office/drawing/2014/main" id="{B42174E3-8CBF-EF92-25C1-02FA62F392B3}"/>
              </a:ext>
            </a:extLst>
          </p:cNvPr>
          <p:cNvSpPr txBox="1"/>
          <p:nvPr/>
        </p:nvSpPr>
        <p:spPr>
          <a:xfrm>
            <a:off x="838200" y="1690688"/>
            <a:ext cx="10515600" cy="378494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latin typeface="Montserrat" pitchFamily="2" charset="0"/>
              </a:rPr>
              <a:t>Để đáp ứng nhu cầu đặc biệt của các nút khai thác, Bitcoin Relay Network và FIBRE đã được phát triển nhằm giảm thiểu độ trễ trong việc truyền các khối giữa các thợ đào. </a:t>
            </a:r>
          </a:p>
          <a:p>
            <a:pPr marL="285750" indent="-285750">
              <a:lnSpc>
                <a:spcPct val="150000"/>
              </a:lnSpc>
              <a:buFont typeface="Arial" panose="020B0604020202020204" pitchFamily="34" charset="0"/>
              <a:buChar char="•"/>
            </a:pPr>
            <a:r>
              <a:rPr lang="vi-VN" dirty="0">
                <a:latin typeface="Montserrat" pitchFamily="2" charset="0"/>
              </a:rPr>
              <a:t>Điều này rất quan trọng vì trong quá trình khai thác, thời gian là yếu tố quyết định lợi nhuận. </a:t>
            </a:r>
          </a:p>
          <a:p>
            <a:pPr marL="285750" indent="-285750">
              <a:lnSpc>
                <a:spcPct val="150000"/>
              </a:lnSpc>
              <a:buFont typeface="Arial" panose="020B0604020202020204" pitchFamily="34" charset="0"/>
              <a:buChar char="•"/>
            </a:pPr>
            <a:r>
              <a:rPr lang="vi-VN" dirty="0">
                <a:latin typeface="Montserrat" pitchFamily="2" charset="0"/>
              </a:rPr>
              <a:t>Các mạng chuyển tiếp như FIBRE sử dụng giao thức UDP và tối ưu hóa kích thước khối để truyền nhanh chóng giữa các thợ đào.</a:t>
            </a:r>
          </a:p>
          <a:p>
            <a:pPr marL="285750" indent="-285750">
              <a:lnSpc>
                <a:spcPct val="150000"/>
              </a:lnSpc>
              <a:buFont typeface="Arial" panose="020B0604020202020204" pitchFamily="34" charset="0"/>
              <a:buChar char="•"/>
            </a:pPr>
            <a:r>
              <a:rPr lang="vi-VN" dirty="0">
                <a:latin typeface="Montserrat" pitchFamily="2" charset="0"/>
              </a:rPr>
              <a:t>Relay network không phải là sự thay thế cho mạng lưới P2P của bitcoin. Thay vào đó, chúng là mạng lưới chồng chéo cung cấp kết nối bổ sung giữa các nút có nhu cầu chuyên biệt. </a:t>
            </a:r>
            <a:endParaRPr lang="en-US" dirty="0">
              <a:latin typeface="Montserrat" pitchFamily="2" charset="0"/>
            </a:endParaRPr>
          </a:p>
        </p:txBody>
      </p:sp>
    </p:spTree>
    <p:extLst>
      <p:ext uri="{BB962C8B-B14F-4D97-AF65-F5344CB8AC3E}">
        <p14:creationId xmlns:p14="http://schemas.microsoft.com/office/powerpoint/2010/main" val="10145764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EAB9E-8DB5-1B23-0A31-91E5EFF8C7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AAF322-43E9-6B79-8A23-4C43D225DBF5}"/>
              </a:ext>
            </a:extLst>
          </p:cNvPr>
          <p:cNvSpPr>
            <a:spLocks noGrp="1"/>
          </p:cNvSpPr>
          <p:nvPr>
            <p:ph type="title"/>
          </p:nvPr>
        </p:nvSpPr>
        <p:spPr>
          <a:xfrm>
            <a:off x="838200" y="304803"/>
            <a:ext cx="10515600" cy="1472974"/>
          </a:xfrm>
          <a:noFill/>
        </p:spPr>
        <p:txBody>
          <a:bodyPr anchor="ctr"/>
          <a:lstStyle/>
          <a:p>
            <a:r>
              <a:rPr lang="vi-VN" sz="3800" b="1" dirty="0">
                <a:latin typeface="Montserrat" pitchFamily="2" charset="0"/>
              </a:rPr>
              <a:t>5. Network discovery</a:t>
            </a:r>
            <a:endParaRPr lang="en-US" sz="3800" b="1" dirty="0">
              <a:latin typeface="Montserrat" pitchFamily="2" charset="0"/>
            </a:endParaRPr>
          </a:p>
        </p:txBody>
      </p:sp>
      <p:sp>
        <p:nvSpPr>
          <p:cNvPr id="3" name="TextBox 2">
            <a:extLst>
              <a:ext uri="{FF2B5EF4-FFF2-40B4-BE49-F238E27FC236}">
                <a16:creationId xmlns:a16="http://schemas.microsoft.com/office/drawing/2014/main" id="{57191F03-6423-8966-B5E1-CC2E5B898354}"/>
              </a:ext>
            </a:extLst>
          </p:cNvPr>
          <p:cNvSpPr txBox="1"/>
          <p:nvPr/>
        </p:nvSpPr>
        <p:spPr>
          <a:xfrm>
            <a:off x="978408" y="1777777"/>
            <a:ext cx="9902952" cy="25384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latin typeface="Montserrat" pitchFamily="2" charset="0"/>
              </a:rPr>
              <a:t>Khi  một  nút  mới  được thêm vào,  nó  phải  khám  phá  các  nút  bitcoin  khác  trên  mạng  để  có  thể  tham  gia. Bất  kỳ  nút  bitcoin  hiện  có  nào  cũng  có  thể  được  chọn  ngẫu  nhiên.</a:t>
            </a:r>
          </a:p>
          <a:p>
            <a:pPr marL="285750" indent="-285750">
              <a:lnSpc>
                <a:spcPct val="150000"/>
              </a:lnSpc>
              <a:buFont typeface="Arial" panose="020B0604020202020204" pitchFamily="34" charset="0"/>
              <a:buChar char="•"/>
            </a:pPr>
            <a:r>
              <a:rPr lang="vi-VN" dirty="0">
                <a:latin typeface="Montserrat" pitchFamily="2" charset="0"/>
              </a:rPr>
              <a:t>Để  kết  nối  với  một  đối  tác  đã  biết,  các  nút  thiết  lập  kết  nối  TCP,  thường  là  đến  cổng  8333  (cổng  thường  được  biết  đến  là  cổng  được  bitcoin  sử  dụng)  hoặc  một  cổng  thay  thế  nếu  có.</a:t>
            </a:r>
            <a:endParaRPr lang="en-US" dirty="0">
              <a:latin typeface="Montserrat" pitchFamily="2" charset="0"/>
            </a:endParaRPr>
          </a:p>
        </p:txBody>
      </p:sp>
    </p:spTree>
    <p:extLst>
      <p:ext uri="{BB962C8B-B14F-4D97-AF65-F5344CB8AC3E}">
        <p14:creationId xmlns:p14="http://schemas.microsoft.com/office/powerpoint/2010/main" val="6231229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331EB-87DE-6971-72F2-C88DF42462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F17382-297C-D789-9C3C-FC0118ED5396}"/>
              </a:ext>
            </a:extLst>
          </p:cNvPr>
          <p:cNvSpPr>
            <a:spLocks noGrp="1"/>
          </p:cNvSpPr>
          <p:nvPr>
            <p:ph type="title"/>
          </p:nvPr>
        </p:nvSpPr>
        <p:spPr>
          <a:xfrm>
            <a:off x="838200" y="304803"/>
            <a:ext cx="10515600" cy="1472974"/>
          </a:xfrm>
          <a:noFill/>
        </p:spPr>
        <p:txBody>
          <a:bodyPr anchor="ctr"/>
          <a:lstStyle/>
          <a:p>
            <a:r>
              <a:rPr lang="vi-VN" sz="3800" b="1" dirty="0">
                <a:latin typeface="Montserrat" pitchFamily="2" charset="0"/>
              </a:rPr>
              <a:t>5. Network discovery</a:t>
            </a:r>
            <a:endParaRPr lang="en-US" sz="3800" b="1" dirty="0">
              <a:latin typeface="Montserrat" pitchFamily="2" charset="0"/>
            </a:endParaRPr>
          </a:p>
        </p:txBody>
      </p:sp>
      <p:pic>
        <p:nvPicPr>
          <p:cNvPr id="1026" name="Picture 2" descr="NetworkHandshake">
            <a:extLst>
              <a:ext uri="{FF2B5EF4-FFF2-40B4-BE49-F238E27FC236}">
                <a16:creationId xmlns:a16="http://schemas.microsoft.com/office/drawing/2014/main" id="{EE633D91-84DB-5BEF-2595-DFC5AF7E0E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5245" y="1682496"/>
            <a:ext cx="4457031" cy="43799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ddressPropagation">
            <a:extLst>
              <a:ext uri="{FF2B5EF4-FFF2-40B4-BE49-F238E27FC236}">
                <a16:creationId xmlns:a16="http://schemas.microsoft.com/office/drawing/2014/main" id="{8A327256-852C-0282-26C5-F6E1D0D069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4836" y="1682496"/>
            <a:ext cx="4521919" cy="4379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5270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99415-8AE0-3C54-9CDC-13709B5798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7A44F2-D490-ACC0-2563-7D9EF1BD105E}"/>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6. Nút đầy đủ (Full node)</a:t>
            </a:r>
            <a:endParaRPr lang="en-US" sz="3800" b="1" dirty="0">
              <a:latin typeface="Montserrat" pitchFamily="2" charset="0"/>
            </a:endParaRPr>
          </a:p>
        </p:txBody>
      </p:sp>
      <p:sp>
        <p:nvSpPr>
          <p:cNvPr id="3" name="TextBox 2">
            <a:extLst>
              <a:ext uri="{FF2B5EF4-FFF2-40B4-BE49-F238E27FC236}">
                <a16:creationId xmlns:a16="http://schemas.microsoft.com/office/drawing/2014/main" id="{72570C3D-DB5B-FA28-F172-C00DD2A4B217}"/>
              </a:ext>
            </a:extLst>
          </p:cNvPr>
          <p:cNvSpPr txBox="1"/>
          <p:nvPr/>
        </p:nvSpPr>
        <p:spPr>
          <a:xfrm>
            <a:off x="838200" y="1328777"/>
            <a:ext cx="10555224" cy="460960"/>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lang="vi-VN" b="1" dirty="0">
              <a:latin typeface="Montserrat" pitchFamily="2" charset="0"/>
            </a:endParaRPr>
          </a:p>
        </p:txBody>
      </p:sp>
      <p:sp>
        <p:nvSpPr>
          <p:cNvPr id="4" name="TextBox 3">
            <a:extLst>
              <a:ext uri="{FF2B5EF4-FFF2-40B4-BE49-F238E27FC236}">
                <a16:creationId xmlns:a16="http://schemas.microsoft.com/office/drawing/2014/main" id="{18FB66CF-CC6B-46F0-7CAC-A34EAF33215A}"/>
              </a:ext>
            </a:extLst>
          </p:cNvPr>
          <p:cNvSpPr txBox="1"/>
          <p:nvPr/>
        </p:nvSpPr>
        <p:spPr>
          <a:xfrm>
            <a:off x="838200" y="1517904"/>
            <a:ext cx="10515600" cy="25385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latin typeface="Montserrat" pitchFamily="2" charset="0"/>
              </a:rPr>
              <a:t>Bao gồm tất cả bốn chức năng.</a:t>
            </a:r>
          </a:p>
          <a:p>
            <a:pPr marL="285750" indent="-285750">
              <a:lnSpc>
                <a:spcPct val="150000"/>
              </a:lnSpc>
              <a:buFont typeface="Arial" panose="020B0604020202020204" pitchFamily="34" charset="0"/>
              <a:buChar char="•"/>
            </a:pPr>
            <a:r>
              <a:rPr lang="vi-VN" dirty="0">
                <a:latin typeface="Montserrat" pitchFamily="2" charset="0"/>
              </a:rPr>
              <a:t>B</a:t>
            </a:r>
            <a:r>
              <a:rPr lang="en-US" dirty="0" err="1">
                <a:latin typeface="Montserrat" pitchFamily="2" charset="0"/>
              </a:rPr>
              <a:t>ao</a:t>
            </a:r>
            <a:r>
              <a:rPr lang="en-US" dirty="0">
                <a:latin typeface="Montserrat" pitchFamily="2" charset="0"/>
              </a:rPr>
              <a:t> </a:t>
            </a:r>
            <a:r>
              <a:rPr lang="en-US" dirty="0" err="1">
                <a:latin typeface="Montserrat" pitchFamily="2" charset="0"/>
              </a:rPr>
              <a:t>gồm</a:t>
            </a:r>
            <a:r>
              <a:rPr lang="en-US" dirty="0">
                <a:latin typeface="Montserrat" pitchFamily="2" charset="0"/>
              </a:rPr>
              <a:t> </a:t>
            </a:r>
            <a:r>
              <a:rPr lang="en-US" dirty="0" err="1">
                <a:latin typeface="Montserrat" pitchFamily="2" charset="0"/>
              </a:rPr>
              <a:t>bản</a:t>
            </a:r>
            <a:r>
              <a:rPr lang="en-US" dirty="0">
                <a:latin typeface="Montserrat" pitchFamily="2" charset="0"/>
              </a:rPr>
              <a:t> </a:t>
            </a:r>
            <a:r>
              <a:rPr lang="en-US" dirty="0" err="1">
                <a:latin typeface="Montserrat" pitchFamily="2" charset="0"/>
              </a:rPr>
              <a:t>sao</a:t>
            </a:r>
            <a:r>
              <a:rPr lang="en-US" dirty="0">
                <a:latin typeface="Montserrat" pitchFamily="2" charset="0"/>
              </a:rPr>
              <a:t> </a:t>
            </a:r>
            <a:r>
              <a:rPr lang="en-US" dirty="0" err="1">
                <a:latin typeface="Montserrat" pitchFamily="2" charset="0"/>
              </a:rPr>
              <a:t>đầy</a:t>
            </a:r>
            <a:r>
              <a:rPr lang="en-US" dirty="0">
                <a:latin typeface="Montserrat" pitchFamily="2" charset="0"/>
              </a:rPr>
              <a:t> </a:t>
            </a:r>
            <a:r>
              <a:rPr lang="en-US" dirty="0" err="1">
                <a:latin typeface="Montserrat" pitchFamily="2" charset="0"/>
              </a:rPr>
              <a:t>đủ</a:t>
            </a:r>
            <a:r>
              <a:rPr lang="en-US" dirty="0">
                <a:latin typeface="Montserrat" pitchFamily="2" charset="0"/>
              </a:rPr>
              <a:t> </a:t>
            </a:r>
            <a:r>
              <a:rPr lang="en-US" dirty="0" err="1">
                <a:latin typeface="Montserrat" pitchFamily="2" charset="0"/>
              </a:rPr>
              <a:t>của</a:t>
            </a:r>
            <a:r>
              <a:rPr lang="en-US" dirty="0">
                <a:latin typeface="Montserrat" pitchFamily="2" charset="0"/>
              </a:rPr>
              <a:t> </a:t>
            </a:r>
            <a:r>
              <a:rPr lang="en-US" dirty="0" err="1">
                <a:latin typeface="Montserrat" pitchFamily="2" charset="0"/>
              </a:rPr>
              <a:t>chuỗi</a:t>
            </a:r>
            <a:r>
              <a:rPr lang="en-US" dirty="0">
                <a:latin typeface="Montserrat" pitchFamily="2" charset="0"/>
              </a:rPr>
              <a:t> </a:t>
            </a:r>
            <a:r>
              <a:rPr lang="en-US" dirty="0" err="1">
                <a:latin typeface="Montserrat" pitchFamily="2" charset="0"/>
              </a:rPr>
              <a:t>khối</a:t>
            </a:r>
            <a:r>
              <a:rPr lang="en-US" dirty="0">
                <a:latin typeface="Montserrat" pitchFamily="2" charset="0"/>
              </a:rPr>
              <a:t> </a:t>
            </a:r>
            <a:r>
              <a:rPr lang="en-US" dirty="0" err="1">
                <a:latin typeface="Montserrat" pitchFamily="2" charset="0"/>
              </a:rPr>
              <a:t>với</a:t>
            </a:r>
            <a:r>
              <a:rPr lang="en-US" dirty="0">
                <a:latin typeface="Montserrat" pitchFamily="2" charset="0"/>
              </a:rPr>
              <a:t> </a:t>
            </a:r>
            <a:r>
              <a:rPr lang="en-US" dirty="0" err="1">
                <a:latin typeface="Montserrat" pitchFamily="2" charset="0"/>
              </a:rPr>
              <a:t>tất</a:t>
            </a:r>
            <a:r>
              <a:rPr lang="en-US" dirty="0">
                <a:latin typeface="Montserrat" pitchFamily="2" charset="0"/>
              </a:rPr>
              <a:t> </a:t>
            </a:r>
            <a:r>
              <a:rPr lang="en-US" dirty="0" err="1">
                <a:latin typeface="Montserrat" pitchFamily="2" charset="0"/>
              </a:rPr>
              <a:t>cả</a:t>
            </a:r>
            <a:r>
              <a:rPr lang="en-US" dirty="0">
                <a:latin typeface="Montserrat" pitchFamily="2" charset="0"/>
              </a:rPr>
              <a:t> </a:t>
            </a:r>
            <a:r>
              <a:rPr lang="en-US" dirty="0" err="1">
                <a:latin typeface="Montserrat" pitchFamily="2" charset="0"/>
              </a:rPr>
              <a:t>các</a:t>
            </a:r>
            <a:r>
              <a:rPr lang="en-US" dirty="0">
                <a:latin typeface="Montserrat" pitchFamily="2" charset="0"/>
              </a:rPr>
              <a:t> </a:t>
            </a:r>
            <a:r>
              <a:rPr lang="en-US" dirty="0" err="1">
                <a:latin typeface="Montserrat" pitchFamily="2" charset="0"/>
              </a:rPr>
              <a:t>giao</a:t>
            </a:r>
            <a:r>
              <a:rPr lang="en-US" dirty="0">
                <a:latin typeface="Montserrat" pitchFamily="2" charset="0"/>
              </a:rPr>
              <a:t> </a:t>
            </a:r>
            <a:r>
              <a:rPr lang="vi-VN" dirty="0">
                <a:latin typeface="Montserrat" pitchFamily="2" charset="0"/>
              </a:rPr>
              <a:t>dịch.</a:t>
            </a:r>
          </a:p>
          <a:p>
            <a:pPr marL="285750" indent="-285750">
              <a:lnSpc>
                <a:spcPct val="150000"/>
              </a:lnSpc>
              <a:buFont typeface="Arial" panose="020B0604020202020204" pitchFamily="34" charset="0"/>
              <a:buChar char="•"/>
            </a:pPr>
            <a:r>
              <a:rPr lang="vi-VN" dirty="0">
                <a:latin typeface="Montserrat" pitchFamily="2" charset="0"/>
              </a:rPr>
              <a:t>Các nút đầy đủ có thể thực hiện xác minh độc lập các giao dịch.</a:t>
            </a:r>
          </a:p>
          <a:p>
            <a:pPr marL="285750" indent="-285750">
              <a:lnSpc>
                <a:spcPct val="150000"/>
              </a:lnSpc>
              <a:buFont typeface="Arial" panose="020B0604020202020204" pitchFamily="34" charset="0"/>
              <a:buChar char="•"/>
            </a:pPr>
            <a:r>
              <a:rPr lang="vi-VN" dirty="0">
                <a:latin typeface="Montserrat" pitchFamily="2" charset="0"/>
              </a:rPr>
              <a:t>Nó chờ các bản cập nhật từ mạng về các giao dịch mới, xác minh chúng và thêm vào bản sao cục bộ của chuỗi khối được duy trì bởi các nút đầy đủ.</a:t>
            </a:r>
          </a:p>
          <a:p>
            <a:pPr marL="285750" indent="-285750">
              <a:lnSpc>
                <a:spcPct val="150000"/>
              </a:lnSpc>
              <a:buFont typeface="Arial" panose="020B0604020202020204" pitchFamily="34" charset="0"/>
              <a:buChar char="•"/>
            </a:pPr>
            <a:r>
              <a:rPr lang="vi-VN" b="1" dirty="0">
                <a:latin typeface="Montserrat" pitchFamily="2" charset="0"/>
              </a:rPr>
              <a:t>Bitcoin Core </a:t>
            </a:r>
            <a:r>
              <a:rPr lang="vi-VN" dirty="0">
                <a:latin typeface="Montserrat" pitchFamily="2" charset="0"/>
              </a:rPr>
              <a:t>là phiên bản phổ biến nhất của Full Node clients </a:t>
            </a:r>
          </a:p>
        </p:txBody>
      </p:sp>
    </p:spTree>
    <p:extLst>
      <p:ext uri="{BB962C8B-B14F-4D97-AF65-F5344CB8AC3E}">
        <p14:creationId xmlns:p14="http://schemas.microsoft.com/office/powerpoint/2010/main" val="4195202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9365A-1DFA-F9A4-FF6F-2D8A93DD2138}"/>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1845EF50-BC6D-4AF4-1352-1D24403A3DAD}"/>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7</a:t>
            </a:r>
            <a:r>
              <a:rPr lang="en-US" sz="3800" b="1" dirty="0">
                <a:latin typeface="Montserrat" pitchFamily="2" charset="0"/>
              </a:rPr>
              <a:t>. </a:t>
            </a:r>
            <a:r>
              <a:rPr lang="vi-VN" sz="3800" b="1" dirty="0">
                <a:latin typeface="Montserrat" pitchFamily="2" charset="0"/>
              </a:rPr>
              <a:t>Nút SPV </a:t>
            </a:r>
            <a:endParaRPr lang="en-US" sz="3800" b="1" dirty="0">
              <a:latin typeface="Montserrat" pitchFamily="2" charset="0"/>
            </a:endParaRPr>
          </a:p>
        </p:txBody>
      </p:sp>
      <p:sp>
        <p:nvSpPr>
          <p:cNvPr id="2" name="TextBox 1">
            <a:extLst>
              <a:ext uri="{FF2B5EF4-FFF2-40B4-BE49-F238E27FC236}">
                <a16:creationId xmlns:a16="http://schemas.microsoft.com/office/drawing/2014/main" id="{FAA2622F-3081-C14E-DE6F-FF506DC50BD5}"/>
              </a:ext>
            </a:extLst>
          </p:cNvPr>
          <p:cNvSpPr txBox="1"/>
          <p:nvPr/>
        </p:nvSpPr>
        <p:spPr>
          <a:xfrm>
            <a:off x="838200" y="1536192"/>
            <a:ext cx="10515600" cy="17074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b="1" dirty="0">
                <a:latin typeface="Montserrat" pitchFamily="2" charset="0"/>
              </a:rPr>
              <a:t>Simplified Payment Verification (SPV): </a:t>
            </a:r>
            <a:r>
              <a:rPr lang="vi-VN" dirty="0">
                <a:latin typeface="Montserrat" pitchFamily="2" charset="0"/>
              </a:rPr>
              <a:t>Một nút chỉ bao gồm Ví và nút Mạng.</a:t>
            </a:r>
          </a:p>
          <a:p>
            <a:pPr marL="285750" indent="-285750">
              <a:lnSpc>
                <a:spcPct val="150000"/>
              </a:lnSpc>
              <a:buFont typeface="Arial" panose="020B0604020202020204" pitchFamily="34" charset="0"/>
              <a:buChar char="•"/>
            </a:pPr>
            <a:r>
              <a:rPr lang="vi-VN" dirty="0">
                <a:latin typeface="Montserrat" pitchFamily="2" charset="0"/>
              </a:rPr>
              <a:t>Nó chỉ duy trì một tập hợp con của blockchain. </a:t>
            </a:r>
          </a:p>
          <a:p>
            <a:pPr marL="285750" indent="-285750">
              <a:lnSpc>
                <a:spcPct val="150000"/>
              </a:lnSpc>
              <a:buFont typeface="Arial" panose="020B0604020202020204" pitchFamily="34" charset="0"/>
              <a:buChar char="•"/>
            </a:pPr>
            <a:r>
              <a:rPr lang="vi-VN" dirty="0">
                <a:latin typeface="Montserrat" pitchFamily="2" charset="0"/>
              </a:rPr>
              <a:t>Chúng còn được gọi là Light-weight Clients.</a:t>
            </a:r>
          </a:p>
          <a:p>
            <a:pPr marL="285750" indent="-285750">
              <a:lnSpc>
                <a:spcPct val="150000"/>
              </a:lnSpc>
              <a:buFont typeface="Arial" panose="020B0604020202020204" pitchFamily="34" charset="0"/>
              <a:buChar char="•"/>
            </a:pPr>
            <a:r>
              <a:rPr lang="vi-VN" dirty="0">
                <a:latin typeface="Montserrat" pitchFamily="2" charset="0"/>
              </a:rPr>
              <a:t>Các nút này không chứa toàn bộ khối mà chỉ chứa phần đầu (header) của mỗi khối.</a:t>
            </a:r>
            <a:endParaRPr lang="en-US" dirty="0">
              <a:latin typeface="Montserrat" pitchFamily="2" charset="0"/>
            </a:endParaRPr>
          </a:p>
        </p:txBody>
      </p:sp>
    </p:spTree>
    <p:extLst>
      <p:ext uri="{BB962C8B-B14F-4D97-AF65-F5344CB8AC3E}">
        <p14:creationId xmlns:p14="http://schemas.microsoft.com/office/powerpoint/2010/main" val="32015007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10F79-EE42-5887-D377-9829E7A1C54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FC00416-7997-C440-6DFE-028A2D9AD3B7}"/>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7</a:t>
            </a:r>
            <a:r>
              <a:rPr lang="en-US" sz="3800" b="1" dirty="0">
                <a:latin typeface="Montserrat" pitchFamily="2" charset="0"/>
              </a:rPr>
              <a:t>. </a:t>
            </a:r>
            <a:r>
              <a:rPr lang="vi-VN" sz="3800" b="1" dirty="0">
                <a:latin typeface="Montserrat" pitchFamily="2" charset="0"/>
              </a:rPr>
              <a:t>Nút SPV </a:t>
            </a:r>
            <a:endParaRPr lang="en-US" sz="3800" b="1" dirty="0">
              <a:latin typeface="Montserrat" pitchFamily="2" charset="0"/>
            </a:endParaRPr>
          </a:p>
        </p:txBody>
      </p:sp>
      <p:sp>
        <p:nvSpPr>
          <p:cNvPr id="2" name="TextBox 1">
            <a:extLst>
              <a:ext uri="{FF2B5EF4-FFF2-40B4-BE49-F238E27FC236}">
                <a16:creationId xmlns:a16="http://schemas.microsoft.com/office/drawing/2014/main" id="{BF28BA1D-2A3B-C710-32A8-4CD1DAF23718}"/>
              </a:ext>
            </a:extLst>
          </p:cNvPr>
          <p:cNvSpPr txBox="1"/>
          <p:nvPr/>
        </p:nvSpPr>
        <p:spPr>
          <a:xfrm>
            <a:off x="838200" y="1536192"/>
            <a:ext cx="10515600" cy="420050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latin typeface="Montserrat" pitchFamily="2" charset="0"/>
              </a:rPr>
              <a:t>Được sử dụng bởi một số thiết bị có không gian năng lượng hạn chế, không thể tải xuống toàn bộ chuỗi khối.</a:t>
            </a:r>
          </a:p>
          <a:p>
            <a:pPr marL="285750" indent="-285750">
              <a:lnSpc>
                <a:spcPct val="150000"/>
              </a:lnSpc>
              <a:buFont typeface="Arial" panose="020B0604020202020204" pitchFamily="34" charset="0"/>
              <a:buChar char="•"/>
            </a:pPr>
            <a:r>
              <a:rPr lang="vi-VN" dirty="0">
                <a:latin typeface="Montserrat" pitchFamily="2" charset="0"/>
              </a:rPr>
              <a:t>Các nút SPV xác minh giao dịch bằng cách dựa vào các nút ngang hàng để cung cấp chế độ xem một phần các phần có liên quan của chuỗi khối theo yêu cầu.</a:t>
            </a:r>
          </a:p>
          <a:p>
            <a:pPr marL="285750" indent="-285750">
              <a:lnSpc>
                <a:spcPct val="150000"/>
              </a:lnSpc>
              <a:buFont typeface="Arial" panose="020B0604020202020204" pitchFamily="34" charset="0"/>
              <a:buChar char="•"/>
            </a:pPr>
            <a:r>
              <a:rPr lang="vi-VN" dirty="0">
                <a:latin typeface="Montserrat" pitchFamily="2" charset="0"/>
              </a:rPr>
              <a:t>Một nút SPV cần tải xuống bản sao của tiêu đề khối của chuỗi bằng chứng công việc dài nhất.</a:t>
            </a:r>
          </a:p>
          <a:p>
            <a:pPr marL="285750" indent="-285750">
              <a:lnSpc>
                <a:spcPct val="150000"/>
              </a:lnSpc>
              <a:buFont typeface="Arial" panose="020B0604020202020204" pitchFamily="34" charset="0"/>
              <a:buChar char="•"/>
            </a:pPr>
            <a:r>
              <a:rPr lang="vi-VN" dirty="0">
                <a:latin typeface="Montserrat" pitchFamily="2" charset="0"/>
              </a:rPr>
              <a:t>Sau đó, các giao dịch được xác minh bằng cách tham chiếu đến độ sâu của chúng trong blockchain thay vì chiều cao của chúng.</a:t>
            </a:r>
          </a:p>
          <a:p>
            <a:pPr marL="285750" indent="-285750">
              <a:lnSpc>
                <a:spcPct val="150000"/>
              </a:lnSpc>
              <a:buFont typeface="Arial" panose="020B0604020202020204" pitchFamily="34" charset="0"/>
              <a:buChar char="•"/>
            </a:pPr>
            <a:r>
              <a:rPr lang="vi-VN" dirty="0">
                <a:latin typeface="Montserrat" pitchFamily="2" charset="0"/>
              </a:rPr>
              <a:t>Các nút SPV thiết lập liên kết giữa giao dịch và khối chứa giao dịch đó bằng cách sử dụng merkle.</a:t>
            </a:r>
            <a:endParaRPr lang="en-US" dirty="0">
              <a:latin typeface="Montserrat" pitchFamily="2" charset="0"/>
            </a:endParaRPr>
          </a:p>
        </p:txBody>
      </p:sp>
    </p:spTree>
    <p:extLst>
      <p:ext uri="{BB962C8B-B14F-4D97-AF65-F5344CB8AC3E}">
        <p14:creationId xmlns:p14="http://schemas.microsoft.com/office/powerpoint/2010/main" val="7368104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BFBA2-871A-AFE7-C94E-8D4D8227A5D7}"/>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3F9DB671-8F78-9643-0799-101D417481D2}"/>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7</a:t>
            </a:r>
            <a:r>
              <a:rPr lang="en-US" sz="3800" b="1" dirty="0">
                <a:latin typeface="Montserrat" pitchFamily="2" charset="0"/>
              </a:rPr>
              <a:t>. </a:t>
            </a:r>
            <a:r>
              <a:rPr lang="vi-VN" sz="3800" b="1" dirty="0">
                <a:latin typeface="Montserrat" pitchFamily="2" charset="0"/>
              </a:rPr>
              <a:t>Nút SPV </a:t>
            </a:r>
            <a:endParaRPr lang="en-US" sz="3800" b="1" dirty="0">
              <a:latin typeface="Montserrat" pitchFamily="2" charset="0"/>
            </a:endParaRPr>
          </a:p>
        </p:txBody>
      </p:sp>
      <p:sp>
        <p:nvSpPr>
          <p:cNvPr id="2" name="TextBox 1">
            <a:extLst>
              <a:ext uri="{FF2B5EF4-FFF2-40B4-BE49-F238E27FC236}">
                <a16:creationId xmlns:a16="http://schemas.microsoft.com/office/drawing/2014/main" id="{6D002CFB-E01A-51D1-A8ED-D5C5E11D235C}"/>
              </a:ext>
            </a:extLst>
          </p:cNvPr>
          <p:cNvSpPr txBox="1"/>
          <p:nvPr/>
        </p:nvSpPr>
        <p:spPr>
          <a:xfrm>
            <a:off x="838200" y="1536192"/>
            <a:ext cx="10515600" cy="3784947"/>
          </a:xfrm>
          <a:prstGeom prst="rect">
            <a:avLst/>
          </a:prstGeom>
          <a:noFill/>
        </p:spPr>
        <p:txBody>
          <a:bodyPr wrap="square" rtlCol="0">
            <a:spAutoFit/>
          </a:bodyPr>
          <a:lstStyle/>
          <a:p>
            <a:pPr>
              <a:lnSpc>
                <a:spcPct val="150000"/>
              </a:lnSpc>
            </a:pPr>
            <a:r>
              <a:rPr lang="vi-VN" b="1" dirty="0">
                <a:latin typeface="Montserrat" pitchFamily="2" charset="0"/>
              </a:rPr>
              <a:t>Một số điểm quan trọng:</a:t>
            </a:r>
          </a:p>
          <a:p>
            <a:pPr marL="285750" indent="-285750">
              <a:lnSpc>
                <a:spcPct val="150000"/>
              </a:lnSpc>
              <a:buFont typeface="Arial" panose="020B0604020202020204" pitchFamily="34" charset="0"/>
              <a:buChar char="•"/>
            </a:pPr>
            <a:r>
              <a:rPr lang="vi-VN" dirty="0">
                <a:latin typeface="Montserrat" pitchFamily="2" charset="0"/>
              </a:rPr>
              <a:t>Không thể thuyết phục SPV rằng một giao dịch tồn tại khi nó không tồn tại.</a:t>
            </a:r>
          </a:p>
          <a:p>
            <a:pPr marL="285750" indent="-285750">
              <a:lnSpc>
                <a:spcPct val="150000"/>
              </a:lnSpc>
              <a:buFont typeface="Arial" panose="020B0604020202020204" pitchFamily="34" charset="0"/>
              <a:buChar char="•"/>
            </a:pPr>
            <a:r>
              <a:rPr lang="vi-VN" dirty="0">
                <a:latin typeface="Montserrat" pitchFamily="2" charset="0"/>
              </a:rPr>
              <a:t>Một nút SPV chắc chắn có thể chứng minh rằng một giao dịch tồn tại nhưng không thể xác minh rằng giao dịch đó, chẳng hạn như giao dịch double-spend của cùng một UTXO, không tồn tại vì nó không có hồ sơ về tất cả các giao dịch. Kiểu tấn công này có thể được sử dụng như một cuộc tấn công từ chối dịch vụ hoặc như một cuộc tấn công chi tiêu gấp đôi đối với các nút SPV.</a:t>
            </a:r>
          </a:p>
          <a:p>
            <a:pPr marL="285750" indent="-285750">
              <a:lnSpc>
                <a:spcPct val="150000"/>
              </a:lnSpc>
              <a:buFont typeface="Arial" panose="020B0604020202020204" pitchFamily="34" charset="0"/>
              <a:buChar char="•"/>
            </a:pPr>
            <a:r>
              <a:rPr lang="vi-VN" dirty="0">
                <a:latin typeface="Montserrat" pitchFamily="2" charset="0"/>
              </a:rPr>
              <a:t>Để chống lại điều này, một nút SPV cần kết nối ngẫu nhiên với một số nút khác để tăng khả năng tiếp xúc với ít nhất một nút trung thực.</a:t>
            </a:r>
            <a:endParaRPr lang="en-US" dirty="0">
              <a:latin typeface="Montserrat" pitchFamily="2" charset="0"/>
            </a:endParaRPr>
          </a:p>
        </p:txBody>
      </p:sp>
    </p:spTree>
    <p:extLst>
      <p:ext uri="{BB962C8B-B14F-4D97-AF65-F5344CB8AC3E}">
        <p14:creationId xmlns:p14="http://schemas.microsoft.com/office/powerpoint/2010/main" val="19977423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022F7-FFBC-4FF5-372F-C255FF558E4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141EFE0-328D-29D8-C183-35B3567CF44F}"/>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7</a:t>
            </a:r>
            <a:r>
              <a:rPr lang="en-US" sz="3800" b="1" dirty="0">
                <a:latin typeface="Montserrat" pitchFamily="2" charset="0"/>
              </a:rPr>
              <a:t>. </a:t>
            </a:r>
            <a:r>
              <a:rPr lang="vi-VN" sz="3800" b="1" dirty="0">
                <a:latin typeface="Montserrat" pitchFamily="2" charset="0"/>
              </a:rPr>
              <a:t>Nút SPV </a:t>
            </a:r>
            <a:endParaRPr lang="en-US" sz="3800" b="1" dirty="0">
              <a:latin typeface="Montserrat" pitchFamily="2" charset="0"/>
            </a:endParaRPr>
          </a:p>
        </p:txBody>
      </p:sp>
      <p:sp>
        <p:nvSpPr>
          <p:cNvPr id="2" name="TextBox 1">
            <a:extLst>
              <a:ext uri="{FF2B5EF4-FFF2-40B4-BE49-F238E27FC236}">
                <a16:creationId xmlns:a16="http://schemas.microsoft.com/office/drawing/2014/main" id="{70A3449D-9027-ADEA-69F1-81517F5E6F4A}"/>
              </a:ext>
            </a:extLst>
          </p:cNvPr>
          <p:cNvSpPr txBox="1"/>
          <p:nvPr/>
        </p:nvSpPr>
        <p:spPr>
          <a:xfrm>
            <a:off x="838200" y="1536192"/>
            <a:ext cx="10515600" cy="2123017"/>
          </a:xfrm>
          <a:prstGeom prst="rect">
            <a:avLst/>
          </a:prstGeom>
          <a:noFill/>
        </p:spPr>
        <p:txBody>
          <a:bodyPr wrap="square" rtlCol="0">
            <a:spAutoFit/>
          </a:bodyPr>
          <a:lstStyle/>
          <a:p>
            <a:pPr>
              <a:lnSpc>
                <a:spcPct val="150000"/>
              </a:lnSpc>
            </a:pPr>
            <a:r>
              <a:rPr lang="vi-VN" b="1" dirty="0">
                <a:latin typeface="Montserrat" pitchFamily="2" charset="0"/>
              </a:rPr>
              <a:t>Rủi ro liên quan đến SPV</a:t>
            </a:r>
          </a:p>
          <a:p>
            <a:pPr>
              <a:lnSpc>
                <a:spcPct val="150000"/>
              </a:lnSpc>
            </a:pPr>
            <a:r>
              <a:rPr lang="vi-VN" dirty="0">
                <a:latin typeface="Montserrat" pitchFamily="2" charset="0"/>
              </a:rPr>
              <a:t>• Các nút SPV kiểm tra xem giao dịch có tồn tại trong blockchain hay không bằng cách truy vấn về giao dịch cụ thể đó tới tất cả các nút ngang hàng.</a:t>
            </a:r>
          </a:p>
          <a:p>
            <a:pPr>
              <a:lnSpc>
                <a:spcPct val="150000"/>
              </a:lnSpc>
            </a:pPr>
            <a:r>
              <a:rPr lang="vi-VN" dirty="0">
                <a:latin typeface="Montserrat" pitchFamily="2" charset="0"/>
              </a:rPr>
              <a:t>• Điều này liên quan đến vấn đề riêng tư vì có thể tiết lộ địa chỉ ví.</a:t>
            </a:r>
          </a:p>
          <a:p>
            <a:pPr>
              <a:lnSpc>
                <a:spcPct val="150000"/>
              </a:lnSpc>
            </a:pPr>
            <a:r>
              <a:rPr lang="vi-VN" dirty="0">
                <a:latin typeface="Montserrat" pitchFamily="2" charset="0"/>
              </a:rPr>
              <a:t>→ Để khắc phục vấn đề này, một tính năng có tên là </a:t>
            </a:r>
            <a:r>
              <a:rPr lang="vi-VN" b="1" dirty="0">
                <a:latin typeface="Montserrat" pitchFamily="2" charset="0"/>
              </a:rPr>
              <a:t>Bloom Filters </a:t>
            </a:r>
            <a:r>
              <a:rPr lang="vi-VN" dirty="0">
                <a:latin typeface="Montserrat" pitchFamily="2" charset="0"/>
              </a:rPr>
              <a:t>được giới thiệu.</a:t>
            </a:r>
          </a:p>
        </p:txBody>
      </p:sp>
    </p:spTree>
    <p:extLst>
      <p:ext uri="{BB962C8B-B14F-4D97-AF65-F5344CB8AC3E}">
        <p14:creationId xmlns:p14="http://schemas.microsoft.com/office/powerpoint/2010/main" val="37138694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C117B-ADE7-2A38-1086-05004B3E06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15D38-86C9-E6F4-F59F-39EE17202395}"/>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8. Bloom Filters</a:t>
            </a:r>
            <a:endParaRPr lang="en-US" sz="3800" b="1" dirty="0">
              <a:latin typeface="Montserrat" pitchFamily="2" charset="0"/>
            </a:endParaRPr>
          </a:p>
        </p:txBody>
      </p:sp>
      <p:sp>
        <p:nvSpPr>
          <p:cNvPr id="3" name="TextBox 2">
            <a:extLst>
              <a:ext uri="{FF2B5EF4-FFF2-40B4-BE49-F238E27FC236}">
                <a16:creationId xmlns:a16="http://schemas.microsoft.com/office/drawing/2014/main" id="{DE5A7AC2-3BF5-E77A-E685-F382D3B13935}"/>
              </a:ext>
            </a:extLst>
          </p:cNvPr>
          <p:cNvSpPr txBox="1"/>
          <p:nvPr/>
        </p:nvSpPr>
        <p:spPr>
          <a:xfrm>
            <a:off x="838200" y="1690688"/>
            <a:ext cx="10515600" cy="21229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latin typeface="Montserrat" pitchFamily="2" charset="0"/>
              </a:rPr>
              <a:t>Là một cấu trúc dữ liệu xác suất tiết kiệm không gian, được sử dụng để kiểm tra xem một phần tử có phải là thành viên của một tập hợp hay không.</a:t>
            </a:r>
          </a:p>
          <a:p>
            <a:pPr marL="285750" indent="-285750">
              <a:lnSpc>
                <a:spcPct val="150000"/>
              </a:lnSpc>
              <a:buFont typeface="Arial" panose="020B0604020202020204" pitchFamily="34" charset="0"/>
              <a:buChar char="•"/>
            </a:pPr>
            <a:r>
              <a:rPr lang="en-US" dirty="0" err="1">
                <a:latin typeface="Montserrat" pitchFamily="2" charset="0"/>
              </a:rPr>
              <a:t>Cấu</a:t>
            </a:r>
            <a:r>
              <a:rPr lang="en-US" dirty="0">
                <a:latin typeface="Montserrat" pitchFamily="2" charset="0"/>
              </a:rPr>
              <a:t> </a:t>
            </a:r>
            <a:r>
              <a:rPr lang="en-US" dirty="0" err="1">
                <a:latin typeface="Montserrat" pitchFamily="2" charset="0"/>
              </a:rPr>
              <a:t>trúc</a:t>
            </a:r>
            <a:r>
              <a:rPr lang="en-US" dirty="0">
                <a:latin typeface="Montserrat" pitchFamily="2" charset="0"/>
              </a:rPr>
              <a:t> </a:t>
            </a:r>
            <a:r>
              <a:rPr lang="en-US" dirty="0" err="1">
                <a:latin typeface="Montserrat" pitchFamily="2" charset="0"/>
              </a:rPr>
              <a:t>dữ</a:t>
            </a:r>
            <a:r>
              <a:rPr lang="en-US" dirty="0">
                <a:latin typeface="Montserrat" pitchFamily="2" charset="0"/>
              </a:rPr>
              <a:t> </a:t>
            </a:r>
            <a:r>
              <a:rPr lang="en-US" dirty="0" err="1">
                <a:latin typeface="Montserrat" pitchFamily="2" charset="0"/>
              </a:rPr>
              <a:t>liệu</a:t>
            </a:r>
            <a:r>
              <a:rPr lang="en-US" dirty="0">
                <a:latin typeface="Montserrat" pitchFamily="2" charset="0"/>
              </a:rPr>
              <a:t> </a:t>
            </a:r>
            <a:r>
              <a:rPr lang="en-US" dirty="0" err="1">
                <a:latin typeface="Montserrat" pitchFamily="2" charset="0"/>
              </a:rPr>
              <a:t>xác</a:t>
            </a:r>
            <a:r>
              <a:rPr lang="en-US" dirty="0">
                <a:latin typeface="Montserrat" pitchFamily="2" charset="0"/>
              </a:rPr>
              <a:t> </a:t>
            </a:r>
            <a:r>
              <a:rPr lang="en-US" dirty="0" err="1">
                <a:latin typeface="Montserrat" pitchFamily="2" charset="0"/>
              </a:rPr>
              <a:t>suất</a:t>
            </a:r>
            <a:r>
              <a:rPr lang="en-US" dirty="0">
                <a:latin typeface="Montserrat" pitchFamily="2" charset="0"/>
              </a:rPr>
              <a:t> </a:t>
            </a:r>
            <a:r>
              <a:rPr lang="en-US" dirty="0" err="1">
                <a:latin typeface="Montserrat" pitchFamily="2" charset="0"/>
              </a:rPr>
              <a:t>vì</a:t>
            </a:r>
            <a:r>
              <a:rPr lang="en-US" dirty="0">
                <a:latin typeface="Montserrat" pitchFamily="2" charset="0"/>
              </a:rPr>
              <a:t> </a:t>
            </a:r>
            <a:r>
              <a:rPr lang="en-US" dirty="0" err="1">
                <a:latin typeface="Montserrat" pitchFamily="2" charset="0"/>
              </a:rPr>
              <a:t>nó</a:t>
            </a:r>
            <a:r>
              <a:rPr lang="en-US" dirty="0">
                <a:latin typeface="Montserrat" pitchFamily="2" charset="0"/>
              </a:rPr>
              <a:t> </a:t>
            </a:r>
            <a:r>
              <a:rPr lang="en-US" dirty="0" err="1">
                <a:latin typeface="Montserrat" pitchFamily="2" charset="0"/>
              </a:rPr>
              <a:t>chắc</a:t>
            </a:r>
            <a:r>
              <a:rPr lang="en-US" dirty="0">
                <a:latin typeface="Montserrat" pitchFamily="2" charset="0"/>
              </a:rPr>
              <a:t> </a:t>
            </a:r>
            <a:r>
              <a:rPr lang="en-US" dirty="0" err="1">
                <a:latin typeface="Montserrat" pitchFamily="2" charset="0"/>
              </a:rPr>
              <a:t>chắn</a:t>
            </a:r>
            <a:r>
              <a:rPr lang="en-US" dirty="0">
                <a:latin typeface="Montserrat" pitchFamily="2" charset="0"/>
              </a:rPr>
              <a:t> </a:t>
            </a:r>
            <a:r>
              <a:rPr lang="en-US" dirty="0" err="1">
                <a:latin typeface="Montserrat" pitchFamily="2" charset="0"/>
              </a:rPr>
              <a:t>cho</a:t>
            </a:r>
            <a:r>
              <a:rPr lang="en-US" dirty="0">
                <a:latin typeface="Montserrat" pitchFamily="2" charset="0"/>
              </a:rPr>
              <a:t> </a:t>
            </a:r>
            <a:r>
              <a:rPr lang="en-US" dirty="0" err="1">
                <a:latin typeface="Montserrat" pitchFamily="2" charset="0"/>
              </a:rPr>
              <a:t>biết</a:t>
            </a:r>
            <a:r>
              <a:rPr lang="en-US" dirty="0">
                <a:latin typeface="Montserrat" pitchFamily="2" charset="0"/>
              </a:rPr>
              <a:t> </a:t>
            </a:r>
            <a:r>
              <a:rPr lang="en-US" dirty="0" err="1">
                <a:latin typeface="Montserrat" pitchFamily="2" charset="0"/>
              </a:rPr>
              <a:t>rằng</a:t>
            </a:r>
            <a:r>
              <a:rPr lang="en-US" dirty="0">
                <a:latin typeface="Montserrat" pitchFamily="2" charset="0"/>
              </a:rPr>
              <a:t> </a:t>
            </a:r>
            <a:r>
              <a:rPr lang="en-US" dirty="0" err="1">
                <a:latin typeface="Montserrat" pitchFamily="2" charset="0"/>
              </a:rPr>
              <a:t>phần</a:t>
            </a:r>
            <a:r>
              <a:rPr lang="en-US" dirty="0">
                <a:latin typeface="Montserrat" pitchFamily="2" charset="0"/>
              </a:rPr>
              <a:t> </a:t>
            </a:r>
            <a:r>
              <a:rPr lang="en-US" dirty="0" err="1">
                <a:latin typeface="Montserrat" pitchFamily="2" charset="0"/>
              </a:rPr>
              <a:t>tử</a:t>
            </a:r>
            <a:r>
              <a:rPr lang="en-US" dirty="0">
                <a:latin typeface="Montserrat" pitchFamily="2" charset="0"/>
              </a:rPr>
              <a:t> </a:t>
            </a:r>
            <a:r>
              <a:rPr lang="en-US" dirty="0" err="1">
                <a:latin typeface="Montserrat" pitchFamily="2" charset="0"/>
              </a:rPr>
              <a:t>không</a:t>
            </a:r>
            <a:r>
              <a:rPr lang="vi-VN" dirty="0">
                <a:latin typeface="Montserrat" pitchFamily="2" charset="0"/>
              </a:rPr>
              <a:t> </a:t>
            </a:r>
            <a:r>
              <a:rPr lang="en-US" dirty="0" err="1">
                <a:latin typeface="Montserrat" pitchFamily="2" charset="0"/>
              </a:rPr>
              <a:t>có</a:t>
            </a:r>
            <a:r>
              <a:rPr lang="en-US" dirty="0">
                <a:latin typeface="Montserrat" pitchFamily="2" charset="0"/>
              </a:rPr>
              <a:t> </a:t>
            </a:r>
            <a:r>
              <a:rPr lang="en-US" dirty="0" err="1">
                <a:latin typeface="Montserrat" pitchFamily="2" charset="0"/>
              </a:rPr>
              <a:t>mặt</a:t>
            </a:r>
            <a:r>
              <a:rPr lang="en-US" dirty="0">
                <a:latin typeface="Montserrat" pitchFamily="2" charset="0"/>
              </a:rPr>
              <a:t> </a:t>
            </a:r>
            <a:r>
              <a:rPr lang="en-US" dirty="0" err="1">
                <a:latin typeface="Montserrat" pitchFamily="2" charset="0"/>
              </a:rPr>
              <a:t>hoặc</a:t>
            </a:r>
            <a:r>
              <a:rPr lang="en-US" dirty="0">
                <a:latin typeface="Montserrat" pitchFamily="2" charset="0"/>
              </a:rPr>
              <a:t> </a:t>
            </a:r>
            <a:r>
              <a:rPr lang="en-US" dirty="0" err="1">
                <a:latin typeface="Montserrat" pitchFamily="2" charset="0"/>
              </a:rPr>
              <a:t>có</a:t>
            </a:r>
            <a:r>
              <a:rPr lang="en-US" dirty="0">
                <a:latin typeface="Montserrat" pitchFamily="2" charset="0"/>
              </a:rPr>
              <a:t> </a:t>
            </a:r>
            <a:r>
              <a:rPr lang="en-US" dirty="0" err="1">
                <a:latin typeface="Montserrat" pitchFamily="2" charset="0"/>
              </a:rPr>
              <a:t>thể</a:t>
            </a:r>
            <a:r>
              <a:rPr lang="en-US" dirty="0">
                <a:latin typeface="Montserrat" pitchFamily="2" charset="0"/>
              </a:rPr>
              <a:t> </a:t>
            </a:r>
            <a:r>
              <a:rPr lang="en-US" dirty="0" err="1">
                <a:latin typeface="Montserrat" pitchFamily="2" charset="0"/>
              </a:rPr>
              <a:t>có</a:t>
            </a:r>
            <a:r>
              <a:rPr lang="vi-VN" dirty="0">
                <a:latin typeface="Montserrat" pitchFamily="2" charset="0"/>
              </a:rPr>
              <a:t> mặt</a:t>
            </a:r>
            <a:r>
              <a:rPr lang="en-US" dirty="0">
                <a:latin typeface="Montserrat" pitchFamily="2" charset="0"/>
              </a:rPr>
              <a:t> </a:t>
            </a:r>
            <a:r>
              <a:rPr lang="en-US" dirty="0" err="1">
                <a:latin typeface="Montserrat" pitchFamily="2" charset="0"/>
              </a:rPr>
              <a:t>trong</a:t>
            </a:r>
            <a:r>
              <a:rPr lang="en-US" dirty="0">
                <a:latin typeface="Montserrat" pitchFamily="2" charset="0"/>
              </a:rPr>
              <a:t> </a:t>
            </a:r>
            <a:r>
              <a:rPr lang="en-US" dirty="0" err="1">
                <a:latin typeface="Montserrat" pitchFamily="2" charset="0"/>
              </a:rPr>
              <a:t>tập</a:t>
            </a:r>
            <a:r>
              <a:rPr lang="en-US" dirty="0">
                <a:latin typeface="Montserrat" pitchFamily="2" charset="0"/>
              </a:rPr>
              <a:t> </a:t>
            </a:r>
            <a:r>
              <a:rPr lang="en-US" dirty="0" err="1">
                <a:latin typeface="Montserrat" pitchFamily="2" charset="0"/>
              </a:rPr>
              <a:t>hợp</a:t>
            </a:r>
            <a:r>
              <a:rPr lang="en-US" dirty="0">
                <a:latin typeface="Montserrat" pitchFamily="2" charset="0"/>
              </a:rPr>
              <a:t>.</a:t>
            </a:r>
            <a:r>
              <a:rPr lang="vi-VN" dirty="0">
                <a:latin typeface="Montserrat" pitchFamily="2" charset="0"/>
              </a:rPr>
              <a:t> Tức là có thể hoàn toàn ra kết quả “có mặt” sai, nhưng “không có mặt” thì chắc chắn đúng.</a:t>
            </a:r>
            <a:endParaRPr lang="en-US" dirty="0">
              <a:latin typeface="Montserrat" pitchFamily="2" charset="0"/>
            </a:endParaRPr>
          </a:p>
        </p:txBody>
      </p:sp>
    </p:spTree>
    <p:extLst>
      <p:ext uri="{BB962C8B-B14F-4D97-AF65-F5344CB8AC3E}">
        <p14:creationId xmlns:p14="http://schemas.microsoft.com/office/powerpoint/2010/main" val="9746372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04FD6-1C22-B46A-72AA-9B208650DC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D0261F-4C2C-D71B-6EB4-6689E11B13C0}"/>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8. Bloom Filters</a:t>
            </a:r>
            <a:endParaRPr lang="en-US" sz="3800" b="1" dirty="0">
              <a:latin typeface="Montserrat" pitchFamily="2" charset="0"/>
            </a:endParaRPr>
          </a:p>
        </p:txBody>
      </p:sp>
      <p:pic>
        <p:nvPicPr>
          <p:cNvPr id="2050" name="Picture 2" descr="Bloom1">
            <a:extLst>
              <a:ext uri="{FF2B5EF4-FFF2-40B4-BE49-F238E27FC236}">
                <a16:creationId xmlns:a16="http://schemas.microsoft.com/office/drawing/2014/main" id="{07ED6066-A015-9670-BE78-FB76AB522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588" y="1626645"/>
            <a:ext cx="8878824" cy="360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033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3. Đặc điểm của bitcoin</a:t>
            </a:r>
            <a:endParaRPr lang="en-US" sz="3800" b="1" dirty="0">
              <a:latin typeface="Montserrat" pitchFamily="2" charset="0"/>
            </a:endParaRP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838200" y="1499617"/>
            <a:ext cx="10515600" cy="4206240"/>
          </a:xfrm>
          <a:noFill/>
        </p:spPr>
        <p:txBody>
          <a:bodyPr>
            <a:noAutofit/>
          </a:bodyPr>
          <a:lstStyle/>
          <a:p>
            <a:pPr lvl="2" algn="just">
              <a:lnSpc>
                <a:spcPct val="150000"/>
              </a:lnSpc>
              <a:buClrTx/>
            </a:pPr>
            <a:r>
              <a:rPr lang="vi-VN" sz="1800" dirty="0">
                <a:latin typeface="Montserrat" pitchFamily="2" charset="0"/>
              </a:rPr>
              <a:t>Bitcoin có thể mua bán, trao đổi, sử dụng như những tiền tệ thông thường.</a:t>
            </a:r>
          </a:p>
          <a:p>
            <a:pPr lvl="2" algn="just">
              <a:lnSpc>
                <a:spcPct val="150000"/>
              </a:lnSpc>
              <a:buClrTx/>
            </a:pPr>
            <a:r>
              <a:rPr lang="vi-VN" sz="1800" dirty="0">
                <a:latin typeface="Montserrat" pitchFamily="2" charset="0"/>
              </a:rPr>
              <a:t>Bitcoin hoàn toàn ảo, không tồn tại dưới dạng vật lý, thậm chí là dưới dạng "đồng kỹ thuật số".</a:t>
            </a:r>
          </a:p>
          <a:p>
            <a:pPr lvl="2" algn="just">
              <a:lnSpc>
                <a:spcPct val="150000"/>
              </a:lnSpc>
              <a:buClrTx/>
            </a:pPr>
            <a:r>
              <a:rPr lang="vi-VN" sz="1800" dirty="0">
                <a:latin typeface="Montserrat" pitchFamily="2" charset="0"/>
              </a:rPr>
              <a:t>Người dùng bitcoin sở hữu các khóa - thường được lưu trong ví điện tử - chứng minh quyền sở hữu bitcoin trong mạng, với các khóa này người dùng có thể mở khóa để giao dịch.</a:t>
            </a:r>
          </a:p>
          <a:p>
            <a:pPr lvl="2" algn="just">
              <a:lnSpc>
                <a:spcPct val="150000"/>
              </a:lnSpc>
              <a:buClrTx/>
            </a:pPr>
            <a:r>
              <a:rPr lang="vi-VN" sz="1800" dirty="0">
                <a:latin typeface="Montserrat" pitchFamily="2" charset="0"/>
              </a:rPr>
              <a:t>Việc sở hữu khóa là điều kiện tiên quyết, duy nhất để sử dụng, chuyển quyền sở hữu bitcoin</a:t>
            </a:r>
          </a:p>
        </p:txBody>
      </p:sp>
    </p:spTree>
    <p:extLst>
      <p:ext uri="{BB962C8B-B14F-4D97-AF65-F5344CB8AC3E}">
        <p14:creationId xmlns:p14="http://schemas.microsoft.com/office/powerpoint/2010/main" val="1127649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1F34A-D672-75FD-692F-56F58EE598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50C6B-C677-61D2-8C29-0661ED9A625D}"/>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8. Bloom Filters</a:t>
            </a:r>
            <a:endParaRPr lang="en-US" sz="3800" b="1" dirty="0">
              <a:latin typeface="Montserrat" pitchFamily="2" charset="0"/>
            </a:endParaRPr>
          </a:p>
        </p:txBody>
      </p:sp>
      <p:pic>
        <p:nvPicPr>
          <p:cNvPr id="3074" name="Picture 2" descr="Bloom2">
            <a:extLst>
              <a:ext uri="{FF2B5EF4-FFF2-40B4-BE49-F238E27FC236}">
                <a16:creationId xmlns:a16="http://schemas.microsoft.com/office/drawing/2014/main" id="{C48BF996-6003-D685-24B2-855E5FE715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096" y="1690688"/>
            <a:ext cx="5132831" cy="286783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loom3">
            <a:extLst>
              <a:ext uri="{FF2B5EF4-FFF2-40B4-BE49-F238E27FC236}">
                <a16:creationId xmlns:a16="http://schemas.microsoft.com/office/drawing/2014/main" id="{4A046B3C-D32D-7A5D-F5F0-87771590B1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072" y="1690688"/>
            <a:ext cx="5132832" cy="2867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8830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3E1F6-D7DE-0D36-1AEB-574AA34E51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70F51F-AF0F-6650-C72E-100EE8A84A19}"/>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8. Bloom Filters</a:t>
            </a:r>
            <a:endParaRPr lang="en-US" sz="3800" b="1" dirty="0">
              <a:latin typeface="Montserrat" pitchFamily="2" charset="0"/>
            </a:endParaRPr>
          </a:p>
        </p:txBody>
      </p:sp>
      <p:pic>
        <p:nvPicPr>
          <p:cNvPr id="4100" name="Picture 4" descr="Bloom4">
            <a:extLst>
              <a:ext uri="{FF2B5EF4-FFF2-40B4-BE49-F238E27FC236}">
                <a16:creationId xmlns:a16="http://schemas.microsoft.com/office/drawing/2014/main" id="{583F114F-8279-C9F2-3CD3-C13EBDB14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384" y="1690688"/>
            <a:ext cx="4895901" cy="286783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7F65F96D-2382-E533-ABA5-7BD5D5ADF5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2716" y="1690688"/>
            <a:ext cx="4931084" cy="2867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8341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CC54D-66EC-0C2C-58A5-1429C50151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DF751C-1D44-2E13-4508-C6F749DCAFB2}"/>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9. Cách SPV Node dùng Bloom Filters</a:t>
            </a:r>
            <a:endParaRPr lang="en-US" sz="3800" b="1" dirty="0">
              <a:latin typeface="Montserrat" pitchFamily="2" charset="0"/>
            </a:endParaRPr>
          </a:p>
        </p:txBody>
      </p:sp>
      <p:sp>
        <p:nvSpPr>
          <p:cNvPr id="3" name="TextBox 2">
            <a:extLst>
              <a:ext uri="{FF2B5EF4-FFF2-40B4-BE49-F238E27FC236}">
                <a16:creationId xmlns:a16="http://schemas.microsoft.com/office/drawing/2014/main" id="{7ABC6BC8-127D-20C2-A064-E120C10761BF}"/>
              </a:ext>
            </a:extLst>
          </p:cNvPr>
          <p:cNvSpPr txBox="1"/>
          <p:nvPr/>
        </p:nvSpPr>
        <p:spPr>
          <a:xfrm>
            <a:off x="838200" y="1328777"/>
            <a:ext cx="10555224" cy="460960"/>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lang="vi-VN" b="1" dirty="0">
              <a:latin typeface="Montserrat" pitchFamily="2" charset="0"/>
            </a:endParaRPr>
          </a:p>
        </p:txBody>
      </p:sp>
      <p:sp>
        <p:nvSpPr>
          <p:cNvPr id="4" name="TextBox 3">
            <a:extLst>
              <a:ext uri="{FF2B5EF4-FFF2-40B4-BE49-F238E27FC236}">
                <a16:creationId xmlns:a16="http://schemas.microsoft.com/office/drawing/2014/main" id="{E2E6CE68-74B8-174C-16EB-3CDD836C8EC2}"/>
              </a:ext>
            </a:extLst>
          </p:cNvPr>
          <p:cNvSpPr txBox="1"/>
          <p:nvPr/>
        </p:nvSpPr>
        <p:spPr>
          <a:xfrm>
            <a:off x="838200" y="1517904"/>
            <a:ext cx="10555224" cy="25384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latin typeface="Montserrat" pitchFamily="2" charset="0"/>
              </a:rPr>
              <a:t>Các nút SPV hỏi những nút ngang hàng về một mẫu cụ thể phù hợp với giao dịch cần thiết mà không thực sự tiết lộ toàn bộ địa chỉ công khai.</a:t>
            </a:r>
          </a:p>
          <a:p>
            <a:pPr marL="285750" indent="-285750">
              <a:lnSpc>
                <a:spcPct val="150000"/>
              </a:lnSpc>
              <a:buFont typeface="Arial" panose="020B0604020202020204" pitchFamily="34" charset="0"/>
              <a:buChar char="•"/>
            </a:pPr>
            <a:r>
              <a:rPr lang="vi-VN" dirty="0">
                <a:latin typeface="Montserrat" pitchFamily="2" charset="0"/>
              </a:rPr>
              <a:t>Nút SPV khởi tạo bộ lọc bloom là rỗng và nó không khớp với bất kỳ mẫu ở trạng thái này.</a:t>
            </a:r>
          </a:p>
          <a:p>
            <a:pPr marL="285750" indent="-285750">
              <a:lnSpc>
                <a:spcPct val="150000"/>
              </a:lnSpc>
              <a:buFont typeface="Arial" panose="020B0604020202020204" pitchFamily="34" charset="0"/>
              <a:buChar char="•"/>
            </a:pPr>
            <a:r>
              <a:rPr lang="vi-VN" dirty="0">
                <a:latin typeface="Montserrat" pitchFamily="2" charset="0"/>
              </a:rPr>
              <a:t>Nút SPV sau đó sẽ tạo danh sách tất cả các địa chỉ có trong ví của nó.</a:t>
            </a:r>
          </a:p>
          <a:p>
            <a:pPr marL="285750" indent="-285750">
              <a:lnSpc>
                <a:spcPct val="150000"/>
              </a:lnSpc>
              <a:buFont typeface="Arial" panose="020B0604020202020204" pitchFamily="34" charset="0"/>
              <a:buChar char="•"/>
            </a:pPr>
            <a:r>
              <a:rPr lang="vi-VN" dirty="0">
                <a:latin typeface="Montserrat" pitchFamily="2" charset="0"/>
              </a:rPr>
              <a:t>Tạo mẫu tìm kiếm khớp với các giao dịch tới từng địa chỉ.</a:t>
            </a:r>
          </a:p>
        </p:txBody>
      </p:sp>
    </p:spTree>
    <p:extLst>
      <p:ext uri="{BB962C8B-B14F-4D97-AF65-F5344CB8AC3E}">
        <p14:creationId xmlns:p14="http://schemas.microsoft.com/office/powerpoint/2010/main" val="487737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114DD-D229-E942-77B9-97B13D846F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764202-8B71-2E26-B85D-39490B8D9120}"/>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9. Cách SPV Node dùng Bloom Filters</a:t>
            </a:r>
            <a:endParaRPr lang="en-US" sz="3800" b="1" dirty="0">
              <a:latin typeface="Montserrat" pitchFamily="2" charset="0"/>
            </a:endParaRPr>
          </a:p>
        </p:txBody>
      </p:sp>
      <p:sp>
        <p:nvSpPr>
          <p:cNvPr id="3" name="TextBox 2">
            <a:extLst>
              <a:ext uri="{FF2B5EF4-FFF2-40B4-BE49-F238E27FC236}">
                <a16:creationId xmlns:a16="http://schemas.microsoft.com/office/drawing/2014/main" id="{F3EBFB9B-6597-45C3-652E-A8D0B868DA27}"/>
              </a:ext>
            </a:extLst>
          </p:cNvPr>
          <p:cNvSpPr txBox="1"/>
          <p:nvPr/>
        </p:nvSpPr>
        <p:spPr>
          <a:xfrm>
            <a:off x="838200" y="1328777"/>
            <a:ext cx="10555224" cy="460960"/>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lang="vi-VN" b="1" dirty="0">
              <a:latin typeface="Montserrat" pitchFamily="2" charset="0"/>
            </a:endParaRPr>
          </a:p>
        </p:txBody>
      </p:sp>
      <p:sp>
        <p:nvSpPr>
          <p:cNvPr id="4" name="TextBox 3">
            <a:extLst>
              <a:ext uri="{FF2B5EF4-FFF2-40B4-BE49-F238E27FC236}">
                <a16:creationId xmlns:a16="http://schemas.microsoft.com/office/drawing/2014/main" id="{DD0F8E3C-7FB1-C46D-4682-6C80D2E4717A}"/>
              </a:ext>
            </a:extLst>
          </p:cNvPr>
          <p:cNvSpPr txBox="1"/>
          <p:nvPr/>
        </p:nvSpPr>
        <p:spPr>
          <a:xfrm>
            <a:off x="838200" y="1517904"/>
            <a:ext cx="10555224" cy="29539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latin typeface="Montserrat" pitchFamily="2" charset="0"/>
              </a:rPr>
              <a:t>Để kiểm tra xem một giao dịch có nằm trong blockchain hay không, thực hiện theo các bước sau:</a:t>
            </a:r>
          </a:p>
          <a:p>
            <a:pPr marL="742950" lvl="1" indent="-285750">
              <a:lnSpc>
                <a:spcPct val="150000"/>
              </a:lnSpc>
              <a:buFont typeface="Arial" panose="020B0604020202020204" pitchFamily="34" charset="0"/>
              <a:buChar char="•"/>
            </a:pPr>
            <a:r>
              <a:rPr lang="vi-VN" dirty="0">
                <a:latin typeface="Montserrat" pitchFamily="2" charset="0"/>
              </a:rPr>
              <a:t>Tạo hàm băm của giao dịch.</a:t>
            </a:r>
          </a:p>
          <a:p>
            <a:pPr marL="742950" lvl="1" indent="-285750">
              <a:lnSpc>
                <a:spcPct val="150000"/>
              </a:lnSpc>
              <a:buFont typeface="Arial" panose="020B0604020202020204" pitchFamily="34" charset="0"/>
              <a:buChar char="•"/>
            </a:pPr>
            <a:r>
              <a:rPr lang="vi-VN" dirty="0">
                <a:latin typeface="Montserrat" pitchFamily="2" charset="0"/>
              </a:rPr>
              <a:t>Kiểm tra mẫu tiêu đề khối được tạo sau khi ví được tạo.</a:t>
            </a:r>
          </a:p>
          <a:p>
            <a:pPr marL="742950" lvl="1" indent="-285750">
              <a:lnSpc>
                <a:spcPct val="150000"/>
              </a:lnSpc>
              <a:buFont typeface="Arial" panose="020B0604020202020204" pitchFamily="34" charset="0"/>
              <a:buChar char="•"/>
            </a:pPr>
            <a:r>
              <a:rPr lang="vi-VN" dirty="0">
                <a:latin typeface="Montserrat" pitchFamily="2" charset="0"/>
              </a:rPr>
              <a:t>Nếu mẫu giao dịch khớp với bất kỳ mẫu nào trong tiêu đề khối, thì bộ lọc sẽ cho biết giao dịch đó có thể có trong khối.</a:t>
            </a:r>
          </a:p>
          <a:p>
            <a:pPr marL="742950" lvl="1" indent="-285750">
              <a:lnSpc>
                <a:spcPct val="150000"/>
              </a:lnSpc>
              <a:buFont typeface="Arial" panose="020B0604020202020204" pitchFamily="34" charset="0"/>
              <a:buChar char="•"/>
            </a:pPr>
            <a:r>
              <a:rPr lang="vi-VN" dirty="0">
                <a:latin typeface="Montserrat" pitchFamily="2" charset="0"/>
              </a:rPr>
              <a:t>Nếu không, nó sẽ trả về kết quả cho biết giao dịch không có trong khối.</a:t>
            </a:r>
          </a:p>
        </p:txBody>
      </p:sp>
    </p:spTree>
    <p:extLst>
      <p:ext uri="{BB962C8B-B14F-4D97-AF65-F5344CB8AC3E}">
        <p14:creationId xmlns:p14="http://schemas.microsoft.com/office/powerpoint/2010/main" val="12281487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E3527-CCCD-4026-10D0-04C28EEE48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A83184-A16E-978B-A3DB-63B9AE22D34A}"/>
              </a:ext>
            </a:extLst>
          </p:cNvPr>
          <p:cNvSpPr>
            <a:spLocks noGrp="1"/>
          </p:cNvSpPr>
          <p:nvPr>
            <p:ph type="ctrTitle"/>
          </p:nvPr>
        </p:nvSpPr>
        <p:spPr>
          <a:xfrm>
            <a:off x="3248300" y="1897425"/>
            <a:ext cx="5695400" cy="3063149"/>
          </a:xfrm>
          <a:noFill/>
        </p:spPr>
        <p:txBody>
          <a:bodyPr/>
          <a:lstStyle/>
          <a:p>
            <a:r>
              <a:rPr lang="vi-VN" sz="4000" b="1" dirty="0">
                <a:latin typeface="Montserrat" pitchFamily="2" charset="0"/>
              </a:rPr>
              <a:t>VII</a:t>
            </a:r>
            <a:r>
              <a:rPr lang="en-US" sz="4000" b="1" dirty="0">
                <a:latin typeface="Montserrat" pitchFamily="2" charset="0"/>
              </a:rPr>
              <a:t>. </a:t>
            </a:r>
            <a:r>
              <a:rPr lang="vi-VN" sz="4000" b="1" dirty="0">
                <a:latin typeface="Montserrat" pitchFamily="2" charset="0"/>
              </a:rPr>
              <a:t>Blockchain</a:t>
            </a:r>
            <a:endParaRPr lang="en-US" sz="4000" b="1" dirty="0">
              <a:latin typeface="Montserrat" pitchFamily="2" charset="0"/>
            </a:endParaRPr>
          </a:p>
        </p:txBody>
      </p:sp>
    </p:spTree>
    <p:extLst>
      <p:ext uri="{BB962C8B-B14F-4D97-AF65-F5344CB8AC3E}">
        <p14:creationId xmlns:p14="http://schemas.microsoft.com/office/powerpoint/2010/main" val="37801639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3AA0D-1083-976D-506E-B9131DC419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50BC05-14CE-239D-175B-17D3E50F6599}"/>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1. Blockchain</a:t>
            </a:r>
            <a:endParaRPr lang="en-US" sz="3800" b="1" dirty="0">
              <a:latin typeface="Montserrat" pitchFamily="2" charset="0"/>
            </a:endParaRPr>
          </a:p>
        </p:txBody>
      </p:sp>
      <p:sp>
        <p:nvSpPr>
          <p:cNvPr id="3" name="TextBox 2">
            <a:extLst>
              <a:ext uri="{FF2B5EF4-FFF2-40B4-BE49-F238E27FC236}">
                <a16:creationId xmlns:a16="http://schemas.microsoft.com/office/drawing/2014/main" id="{F690CFDA-B896-BF6E-FCB0-D56658D388A1}"/>
              </a:ext>
            </a:extLst>
          </p:cNvPr>
          <p:cNvSpPr txBox="1"/>
          <p:nvPr/>
        </p:nvSpPr>
        <p:spPr>
          <a:xfrm>
            <a:off x="838200" y="1690688"/>
            <a:ext cx="10445496" cy="21229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latin typeface="Montserrat" pitchFamily="2" charset="0"/>
              </a:rPr>
              <a:t>Là khối giao dịch có thứ tự.</a:t>
            </a:r>
          </a:p>
          <a:p>
            <a:pPr marL="285750" indent="-285750">
              <a:lnSpc>
                <a:spcPct val="150000"/>
              </a:lnSpc>
              <a:buFont typeface="Arial" panose="020B0604020202020204" pitchFamily="34" charset="0"/>
              <a:buChar char="•"/>
            </a:pPr>
            <a:r>
              <a:rPr lang="vi-VN" dirty="0">
                <a:latin typeface="Montserrat" pitchFamily="2" charset="0"/>
              </a:rPr>
              <a:t>Mỗi khối đều trỏ đến khối trước đó vì nó chứa hàm băm SHA256 của khối trước đó.</a:t>
            </a:r>
          </a:p>
          <a:p>
            <a:pPr marL="285750" indent="-285750">
              <a:lnSpc>
                <a:spcPct val="150000"/>
              </a:lnSpc>
              <a:buFont typeface="Arial" panose="020B0604020202020204" pitchFamily="34" charset="0"/>
              <a:buChar char="•"/>
            </a:pPr>
            <a:r>
              <a:rPr lang="vi-VN" dirty="0">
                <a:latin typeface="Montserrat" pitchFamily="2" charset="0"/>
              </a:rPr>
              <a:t>Khối trước đó cũng được gọi là khối cha.</a:t>
            </a:r>
          </a:p>
          <a:p>
            <a:pPr marL="285750" indent="-285750">
              <a:lnSpc>
                <a:spcPct val="150000"/>
              </a:lnSpc>
              <a:buFont typeface="Arial" panose="020B0604020202020204" pitchFamily="34" charset="0"/>
              <a:buChar char="•"/>
            </a:pPr>
            <a:r>
              <a:rPr lang="vi-VN" dirty="0">
                <a:latin typeface="Montserrat" pitchFamily="2" charset="0"/>
              </a:rPr>
              <a:t>Một khối chỉ có thể có một khối cha, nhưng một khối cha có thể có nhiều khối con.</a:t>
            </a:r>
          </a:p>
          <a:p>
            <a:pPr marL="285750" indent="-285750">
              <a:lnSpc>
                <a:spcPct val="150000"/>
              </a:lnSpc>
              <a:buFont typeface="Arial" panose="020B0604020202020204" pitchFamily="34" charset="0"/>
              <a:buChar char="•"/>
            </a:pPr>
            <a:r>
              <a:rPr lang="vi-VN" dirty="0">
                <a:latin typeface="Montserrat" pitchFamily="2" charset="0"/>
              </a:rPr>
              <a:t>Khối đầu tiên của blockchain được gọi là khối Genesis.</a:t>
            </a:r>
            <a:endParaRPr lang="en-US" dirty="0">
              <a:latin typeface="Montserrat" pitchFamily="2" charset="0"/>
            </a:endParaRPr>
          </a:p>
        </p:txBody>
      </p:sp>
    </p:spTree>
    <p:extLst>
      <p:ext uri="{BB962C8B-B14F-4D97-AF65-F5344CB8AC3E}">
        <p14:creationId xmlns:p14="http://schemas.microsoft.com/office/powerpoint/2010/main" val="13662286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E4219-4F0A-8ED5-437D-04F90FEE3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77FAB0-A19E-958D-E172-45D80DE8A7E7}"/>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2. Cấu trúc của một Block</a:t>
            </a:r>
            <a:endParaRPr lang="en-US" sz="3800" b="1" dirty="0">
              <a:latin typeface="Montserrat" pitchFamily="2" charset="0"/>
            </a:endParaRPr>
          </a:p>
        </p:txBody>
      </p:sp>
      <p:pic>
        <p:nvPicPr>
          <p:cNvPr id="5" name="Picture 4">
            <a:extLst>
              <a:ext uri="{FF2B5EF4-FFF2-40B4-BE49-F238E27FC236}">
                <a16:creationId xmlns:a16="http://schemas.microsoft.com/office/drawing/2014/main" id="{0AA6DA1B-922B-D9F4-F6CE-E03A657B4F08}"/>
              </a:ext>
            </a:extLst>
          </p:cNvPr>
          <p:cNvPicPr>
            <a:picLocks noChangeAspect="1"/>
          </p:cNvPicPr>
          <p:nvPr/>
        </p:nvPicPr>
        <p:blipFill>
          <a:blip r:embed="rId3"/>
          <a:stretch>
            <a:fillRect/>
          </a:stretch>
        </p:blipFill>
        <p:spPr>
          <a:xfrm>
            <a:off x="838199" y="1999351"/>
            <a:ext cx="10515601" cy="2859298"/>
          </a:xfrm>
          <a:prstGeom prst="rect">
            <a:avLst/>
          </a:prstGeom>
        </p:spPr>
      </p:pic>
    </p:spTree>
    <p:extLst>
      <p:ext uri="{BB962C8B-B14F-4D97-AF65-F5344CB8AC3E}">
        <p14:creationId xmlns:p14="http://schemas.microsoft.com/office/powerpoint/2010/main" val="36833871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5157A-ADD0-A58D-23EA-D3B3DD56C1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B4A159-BECF-FC6B-AC23-694E7E0E199A}"/>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3. Block Header</a:t>
            </a:r>
            <a:endParaRPr lang="en-US" sz="3800" b="1" dirty="0">
              <a:latin typeface="Montserrat" pitchFamily="2" charset="0"/>
            </a:endParaRPr>
          </a:p>
        </p:txBody>
      </p:sp>
      <p:sp>
        <p:nvSpPr>
          <p:cNvPr id="3" name="TextBox 2">
            <a:extLst>
              <a:ext uri="{FF2B5EF4-FFF2-40B4-BE49-F238E27FC236}">
                <a16:creationId xmlns:a16="http://schemas.microsoft.com/office/drawing/2014/main" id="{82E67222-E769-F7F0-DCD6-2AB8EB436091}"/>
              </a:ext>
            </a:extLst>
          </p:cNvPr>
          <p:cNvSpPr txBox="1"/>
          <p:nvPr/>
        </p:nvSpPr>
        <p:spPr>
          <a:xfrm>
            <a:off x="838200" y="1328777"/>
            <a:ext cx="10555224" cy="460960"/>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lang="vi-VN" b="1" dirty="0">
              <a:latin typeface="Montserrat" pitchFamily="2" charset="0"/>
            </a:endParaRPr>
          </a:p>
        </p:txBody>
      </p:sp>
      <p:pic>
        <p:nvPicPr>
          <p:cNvPr id="6" name="Picture 5">
            <a:extLst>
              <a:ext uri="{FF2B5EF4-FFF2-40B4-BE49-F238E27FC236}">
                <a16:creationId xmlns:a16="http://schemas.microsoft.com/office/drawing/2014/main" id="{D4333117-04AA-C2E6-B1B6-B748E7760095}"/>
              </a:ext>
            </a:extLst>
          </p:cNvPr>
          <p:cNvPicPr>
            <a:picLocks noChangeAspect="1"/>
          </p:cNvPicPr>
          <p:nvPr/>
        </p:nvPicPr>
        <p:blipFill>
          <a:blip r:embed="rId3"/>
          <a:stretch>
            <a:fillRect/>
          </a:stretch>
        </p:blipFill>
        <p:spPr>
          <a:xfrm>
            <a:off x="838200" y="1789737"/>
            <a:ext cx="10555224" cy="3486728"/>
          </a:xfrm>
          <a:prstGeom prst="rect">
            <a:avLst/>
          </a:prstGeom>
        </p:spPr>
      </p:pic>
    </p:spTree>
    <p:extLst>
      <p:ext uri="{BB962C8B-B14F-4D97-AF65-F5344CB8AC3E}">
        <p14:creationId xmlns:p14="http://schemas.microsoft.com/office/powerpoint/2010/main" val="10537726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2FB6D-25ED-219F-5273-4D84EF2AC9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4D4B4B-54C2-A00C-9BDD-B0E57E4FB6E0}"/>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4. “Định danh” block </a:t>
            </a:r>
            <a:endParaRPr lang="en-US" sz="3800" b="1" dirty="0">
              <a:latin typeface="Montserrat" pitchFamily="2" charset="0"/>
            </a:endParaRPr>
          </a:p>
        </p:txBody>
      </p:sp>
      <p:sp>
        <p:nvSpPr>
          <p:cNvPr id="3" name="TextBox 2">
            <a:extLst>
              <a:ext uri="{FF2B5EF4-FFF2-40B4-BE49-F238E27FC236}">
                <a16:creationId xmlns:a16="http://schemas.microsoft.com/office/drawing/2014/main" id="{009915C4-33FD-7982-2689-A751CBA46476}"/>
              </a:ext>
            </a:extLst>
          </p:cNvPr>
          <p:cNvSpPr txBox="1"/>
          <p:nvPr/>
        </p:nvSpPr>
        <p:spPr>
          <a:xfrm>
            <a:off x="838200" y="1328777"/>
            <a:ext cx="10555224" cy="460960"/>
          </a:xfrm>
          <a:prstGeom prst="rect">
            <a:avLst/>
          </a:prstGeom>
          <a:noFill/>
        </p:spPr>
        <p:txBody>
          <a:bodyPr wrap="square" rtlCol="0">
            <a:spAutoFit/>
          </a:bodyPr>
          <a:lstStyle/>
          <a:p>
            <a:pPr marL="285750" indent="-285750">
              <a:lnSpc>
                <a:spcPct val="150000"/>
              </a:lnSpc>
              <a:buFont typeface="Arial" panose="020B0604020202020204" pitchFamily="34" charset="0"/>
              <a:buChar char="•"/>
            </a:pPr>
            <a:endParaRPr lang="vi-VN" b="1" dirty="0">
              <a:latin typeface="Montserrat" pitchFamily="2" charset="0"/>
            </a:endParaRPr>
          </a:p>
        </p:txBody>
      </p:sp>
      <p:sp>
        <p:nvSpPr>
          <p:cNvPr id="4" name="TextBox 3">
            <a:extLst>
              <a:ext uri="{FF2B5EF4-FFF2-40B4-BE49-F238E27FC236}">
                <a16:creationId xmlns:a16="http://schemas.microsoft.com/office/drawing/2014/main" id="{8B978AF2-6C71-17CB-9E14-14C4747C80B3}"/>
              </a:ext>
            </a:extLst>
          </p:cNvPr>
          <p:cNvSpPr txBox="1"/>
          <p:nvPr/>
        </p:nvSpPr>
        <p:spPr>
          <a:xfrm>
            <a:off x="838200" y="1517904"/>
            <a:ext cx="10555224" cy="12919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latin typeface="Montserrat" pitchFamily="2" charset="0"/>
              </a:rPr>
              <a:t>Block Header Hash: kết quả băm 32-bit của Block Header qua 2 lần băm SHA256.</a:t>
            </a:r>
          </a:p>
          <a:p>
            <a:pPr marL="285750" indent="-285750">
              <a:lnSpc>
                <a:spcPct val="150000"/>
              </a:lnSpc>
              <a:buFont typeface="Arial" panose="020B0604020202020204" pitchFamily="34" charset="0"/>
              <a:buChar char="•"/>
            </a:pPr>
            <a:r>
              <a:rPr lang="vi-VN" dirty="0">
                <a:latin typeface="Montserrat" pitchFamily="2" charset="0"/>
              </a:rPr>
              <a:t>Block Height (Chiều cao khối): là số thứ tự của một khối trong chuỗi khối, bắt đầu từ 0, block height của một khối = block height của khối trước đó + 1.</a:t>
            </a:r>
          </a:p>
        </p:txBody>
      </p:sp>
    </p:spTree>
    <p:extLst>
      <p:ext uri="{BB962C8B-B14F-4D97-AF65-F5344CB8AC3E}">
        <p14:creationId xmlns:p14="http://schemas.microsoft.com/office/powerpoint/2010/main" val="9930838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0C4FF-E5CD-F66C-37F5-29E0BEF4966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3460454D-1BC7-8B05-0597-315F960C928A}"/>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5. Khối Genesis</a:t>
            </a:r>
            <a:endParaRPr lang="en-US" sz="3800" b="1" dirty="0">
              <a:latin typeface="Montserrat" pitchFamily="2" charset="0"/>
            </a:endParaRPr>
          </a:p>
        </p:txBody>
      </p:sp>
      <p:sp>
        <p:nvSpPr>
          <p:cNvPr id="2" name="TextBox 1">
            <a:extLst>
              <a:ext uri="{FF2B5EF4-FFF2-40B4-BE49-F238E27FC236}">
                <a16:creationId xmlns:a16="http://schemas.microsoft.com/office/drawing/2014/main" id="{C3DCFA70-B632-9FE6-EB7E-47C51A512C35}"/>
              </a:ext>
            </a:extLst>
          </p:cNvPr>
          <p:cNvSpPr txBox="1"/>
          <p:nvPr/>
        </p:nvSpPr>
        <p:spPr>
          <a:xfrm>
            <a:off x="838200" y="1536192"/>
            <a:ext cx="10515600" cy="12919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latin typeface="Montserrat" pitchFamily="2" charset="0"/>
              </a:rPr>
              <a:t>Là khối nguyên thủy, khối đầu tiên, được tạo ra năm 2009.</a:t>
            </a:r>
          </a:p>
          <a:p>
            <a:pPr marL="285750" indent="-285750">
              <a:lnSpc>
                <a:spcPct val="150000"/>
              </a:lnSpc>
              <a:buFont typeface="Arial" panose="020B0604020202020204" pitchFamily="34" charset="0"/>
              <a:buChar char="•"/>
            </a:pPr>
            <a:r>
              <a:rPr lang="vi-VN" dirty="0">
                <a:latin typeface="Montserrat" pitchFamily="2" charset="0"/>
              </a:rPr>
              <a:t>Mỗi khối luôn biết hàm băm và cấu trúc khối genesis.</a:t>
            </a:r>
          </a:p>
          <a:p>
            <a:pPr marL="285750" indent="-285750">
              <a:lnSpc>
                <a:spcPct val="150000"/>
              </a:lnSpc>
              <a:buFont typeface="Arial" panose="020B0604020202020204" pitchFamily="34" charset="0"/>
              <a:buChar char="•"/>
            </a:pPr>
            <a:r>
              <a:rPr lang="vi-VN" dirty="0">
                <a:latin typeface="Montserrat" pitchFamily="2" charset="0"/>
              </a:rPr>
              <a:t>Được mã hóa tĩnh bên trong Bitcoin core.</a:t>
            </a:r>
          </a:p>
        </p:txBody>
      </p:sp>
    </p:spTree>
    <p:extLst>
      <p:ext uri="{BB962C8B-B14F-4D97-AF65-F5344CB8AC3E}">
        <p14:creationId xmlns:p14="http://schemas.microsoft.com/office/powerpoint/2010/main" val="2762636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125"/>
            <a:ext cx="10515600" cy="1325563"/>
          </a:xfrm>
        </p:spPr>
        <p:txBody>
          <a:bodyPr anchor="ctr">
            <a:normAutofit/>
          </a:bodyPr>
          <a:lstStyle/>
          <a:p>
            <a:r>
              <a:rPr lang="vi-VN" sz="3800" b="1" dirty="0">
                <a:latin typeface="Montserrat" pitchFamily="2" charset="0"/>
              </a:rPr>
              <a:t>4. Khai thác và giới hạn bitcoin</a:t>
            </a:r>
            <a:endParaRPr lang="en-US" sz="3800" b="1" dirty="0">
              <a:latin typeface="Montserrat" pitchFamily="2" charset="0"/>
            </a:endParaRP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13"/>
          </p:nvPr>
        </p:nvSpPr>
        <p:spPr>
          <a:xfrm>
            <a:off x="584133" y="1690688"/>
            <a:ext cx="5791200" cy="4297680"/>
          </a:xfrm>
        </p:spPr>
        <p:txBody>
          <a:bodyPr vert="horz" lIns="91440" tIns="45720" rIns="91440" bIns="45720" rtlCol="0" anchor="t">
            <a:normAutofit/>
          </a:bodyPr>
          <a:lstStyle/>
          <a:p>
            <a:pPr lvl="1" algn="just">
              <a:buClr>
                <a:schemeClr val="tx1"/>
              </a:buClr>
            </a:pPr>
            <a:r>
              <a:rPr lang="en-US" sz="1800" dirty="0">
                <a:effectLst/>
                <a:latin typeface="Montserrat" pitchFamily="2" charset="0"/>
                <a:ea typeface="Aptos" panose="020B0004020202020204" pitchFamily="34" charset="0"/>
                <a:cs typeface="Times New Roman" panose="02020603050405020304" pitchFamily="18" charset="0"/>
              </a:rPr>
              <a:t>Bitcoin </a:t>
            </a:r>
            <a:r>
              <a:rPr lang="en-US" sz="1800" dirty="0" err="1">
                <a:effectLst/>
                <a:latin typeface="Montserrat" pitchFamily="2" charset="0"/>
                <a:ea typeface="Aptos" panose="020B0004020202020204" pitchFamily="34" charset="0"/>
                <a:cs typeface="Times New Roman" panose="02020603050405020304" pitchFamily="18" charset="0"/>
              </a:rPr>
              <a:t>được</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tạo</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ra</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thông</a:t>
            </a:r>
            <a:r>
              <a:rPr lang="en-US" sz="1800" dirty="0">
                <a:effectLst/>
                <a:latin typeface="Montserrat" pitchFamily="2" charset="0"/>
                <a:ea typeface="Aptos" panose="020B0004020202020204" pitchFamily="34" charset="0"/>
                <a:cs typeface="Times New Roman" panose="02020603050405020304" pitchFamily="18" charset="0"/>
              </a:rPr>
              <a:t> qua </a:t>
            </a:r>
            <a:r>
              <a:rPr lang="en-US" sz="1800" dirty="0" err="1">
                <a:effectLst/>
                <a:latin typeface="Montserrat" pitchFamily="2" charset="0"/>
                <a:ea typeface="Aptos" panose="020B0004020202020204" pitchFamily="34" charset="0"/>
                <a:cs typeface="Times New Roman" panose="02020603050405020304" pitchFamily="18" charset="0"/>
              </a:rPr>
              <a:t>quá</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trình</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gọi</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là</a:t>
            </a:r>
            <a:r>
              <a:rPr lang="en-US" sz="1800" dirty="0">
                <a:effectLst/>
                <a:latin typeface="Montserrat" pitchFamily="2" charset="0"/>
                <a:ea typeface="Aptos" panose="020B0004020202020204" pitchFamily="34" charset="0"/>
                <a:cs typeface="Times New Roman" panose="02020603050405020304" pitchFamily="18" charset="0"/>
              </a:rPr>
              <a:t> "mining" (</a:t>
            </a:r>
            <a:r>
              <a:rPr lang="en-US" sz="1800" dirty="0" err="1">
                <a:effectLst/>
                <a:latin typeface="Montserrat" pitchFamily="2" charset="0"/>
                <a:ea typeface="Aptos" panose="020B0004020202020204" pitchFamily="34" charset="0"/>
                <a:cs typeface="Times New Roman" panose="02020603050405020304" pitchFamily="18" charset="0"/>
              </a:rPr>
              <a:t>khai</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thác</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Quá</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trình</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này</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yêu</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cầu</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các</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máy</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tính</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trong</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mạng</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giải</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quyết</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các</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bài</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toán</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mật</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mã</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phức</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tạp</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để</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xác</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thực</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và</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ghi</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lại</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giao</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dịch</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trên</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chuỗi</a:t>
            </a:r>
            <a:r>
              <a:rPr lang="en-US" sz="1800" dirty="0">
                <a:effectLst/>
                <a:latin typeface="Montserrat" pitchFamily="2" charset="0"/>
                <a:ea typeface="Aptos" panose="020B0004020202020204" pitchFamily="34" charset="0"/>
                <a:cs typeface="Times New Roman" panose="02020603050405020304" pitchFamily="18" charset="0"/>
              </a:rPr>
              <a:t> </a:t>
            </a:r>
            <a:r>
              <a:rPr lang="en-US" sz="1800" dirty="0" err="1">
                <a:effectLst/>
                <a:latin typeface="Montserrat" pitchFamily="2" charset="0"/>
                <a:ea typeface="Aptos" panose="020B0004020202020204" pitchFamily="34" charset="0"/>
                <a:cs typeface="Times New Roman" panose="02020603050405020304" pitchFamily="18" charset="0"/>
              </a:rPr>
              <a:t>khối</a:t>
            </a:r>
            <a:r>
              <a:rPr lang="en-US" sz="1800" dirty="0">
                <a:effectLst/>
                <a:latin typeface="Montserrat" pitchFamily="2" charset="0"/>
                <a:ea typeface="Aptos" panose="020B0004020202020204" pitchFamily="34" charset="0"/>
                <a:cs typeface="Times New Roman" panose="02020603050405020304" pitchFamily="18" charset="0"/>
              </a:rPr>
              <a:t>.</a:t>
            </a:r>
            <a:r>
              <a:rPr lang="vi-VN" sz="1800" dirty="0">
                <a:effectLst/>
                <a:latin typeface="Montserrat" pitchFamily="2" charset="0"/>
                <a:ea typeface="Aptos" panose="020B0004020202020204" pitchFamily="34" charset="0"/>
                <a:cs typeface="Times New Roman" panose="02020603050405020304" pitchFamily="18" charset="0"/>
              </a:rPr>
              <a:t> Mỗi </a:t>
            </a:r>
            <a:r>
              <a:rPr lang="vi-VN" sz="1800" b="1" dirty="0">
                <a:effectLst/>
                <a:latin typeface="Montserrat" pitchFamily="2" charset="0"/>
                <a:ea typeface="Aptos" panose="020B0004020202020204" pitchFamily="34" charset="0"/>
                <a:cs typeface="Times New Roman" panose="02020603050405020304" pitchFamily="18" charset="0"/>
              </a:rPr>
              <a:t>10</a:t>
            </a:r>
            <a:r>
              <a:rPr lang="vi-VN" sz="1800" dirty="0">
                <a:effectLst/>
                <a:latin typeface="Montserrat" pitchFamily="2" charset="0"/>
                <a:ea typeface="Aptos" panose="020B0004020202020204" pitchFamily="34" charset="0"/>
                <a:cs typeface="Times New Roman" panose="02020603050405020304" pitchFamily="18" charset="0"/>
              </a:rPr>
              <a:t> </a:t>
            </a:r>
            <a:r>
              <a:rPr lang="vi-VN" sz="1800" b="1" dirty="0">
                <a:effectLst/>
                <a:latin typeface="Montserrat" pitchFamily="2" charset="0"/>
                <a:ea typeface="Aptos" panose="020B0004020202020204" pitchFamily="34" charset="0"/>
                <a:cs typeface="Times New Roman" panose="02020603050405020304" pitchFamily="18" charset="0"/>
              </a:rPr>
              <a:t>phút</a:t>
            </a:r>
            <a:r>
              <a:rPr lang="vi-VN" sz="1800" dirty="0">
                <a:effectLst/>
                <a:latin typeface="Montserrat" pitchFamily="2" charset="0"/>
                <a:ea typeface="Aptos" panose="020B0004020202020204" pitchFamily="34" charset="0"/>
                <a:cs typeface="Times New Roman" panose="02020603050405020304" pitchFamily="18" charset="0"/>
              </a:rPr>
              <a:t>, một thợ đào thành công sẽ nhận phần thưởng là số Bitcoin mới phát hành. Quy trình khai thác không chỉ phân phối tiền mới mà còn giúp bảo mật và duy trì sự hoạt động của hệ thống.</a:t>
            </a:r>
            <a:endParaRPr lang="en-US" sz="1800" dirty="0">
              <a:effectLst/>
              <a:latin typeface="Montserrat" pitchFamily="2" charset="0"/>
              <a:ea typeface="Aptos" panose="020B0004020202020204" pitchFamily="34" charset="0"/>
              <a:cs typeface="Times New Roman" panose="02020603050405020304" pitchFamily="18" charset="0"/>
            </a:endParaRPr>
          </a:p>
          <a:p>
            <a:pPr lvl="1" algn="just">
              <a:buClrTx/>
            </a:pPr>
            <a:r>
              <a:rPr lang="vi-VN" dirty="0">
                <a:latin typeface="Montserrat" pitchFamily="2" charset="0"/>
              </a:rPr>
              <a:t>Số lượng Bitcoin tối đa sẽ được giới hạn ở mức dưới </a:t>
            </a:r>
            <a:r>
              <a:rPr lang="vi-VN" b="1" dirty="0">
                <a:latin typeface="Montserrat" pitchFamily="2" charset="0"/>
              </a:rPr>
              <a:t>21 triệu </a:t>
            </a:r>
            <a:r>
              <a:rPr lang="vi-VN" dirty="0">
                <a:latin typeface="Montserrat" pitchFamily="2" charset="0"/>
              </a:rPr>
              <a:t>đồng, và tốc độ phát hành Bitcoin sẽ giảm dần theo thời gian (giảm một nửa sau mỗi </a:t>
            </a:r>
            <a:r>
              <a:rPr lang="vi-VN" b="1" dirty="0">
                <a:latin typeface="Montserrat" pitchFamily="2" charset="0"/>
              </a:rPr>
              <a:t>4 năm</a:t>
            </a:r>
            <a:r>
              <a:rPr lang="vi-VN" dirty="0">
                <a:latin typeface="Montserrat" pitchFamily="2" charset="0"/>
              </a:rPr>
              <a:t>), làm cho nó có tính chất giảm phát.</a:t>
            </a:r>
            <a:endParaRPr lang="en-US" dirty="0">
              <a:latin typeface="Montserrat" pitchFamily="2" charset="0"/>
            </a:endParaRPr>
          </a:p>
        </p:txBody>
      </p:sp>
      <p:pic>
        <p:nvPicPr>
          <p:cNvPr id="1028" name="Picture 4" descr="The ultimate look at how to learn value investing">
            <a:extLst>
              <a:ext uri="{FF2B5EF4-FFF2-40B4-BE49-F238E27FC236}">
                <a16:creationId xmlns:a16="http://schemas.microsoft.com/office/drawing/2014/main" id="{27B51D5B-538B-346A-D1B6-068C18392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690688"/>
            <a:ext cx="4978467" cy="3869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137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C2936-938F-C879-C00B-54366ACD6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6BE3C4-F550-37C0-B738-D6C63745A53C}"/>
              </a:ext>
            </a:extLst>
          </p:cNvPr>
          <p:cNvSpPr>
            <a:spLocks noGrp="1"/>
          </p:cNvSpPr>
          <p:nvPr>
            <p:ph type="title"/>
          </p:nvPr>
        </p:nvSpPr>
        <p:spPr>
          <a:xfrm>
            <a:off x="838200" y="304803"/>
            <a:ext cx="10515600" cy="1472974"/>
          </a:xfrm>
          <a:noFill/>
        </p:spPr>
        <p:txBody>
          <a:bodyPr anchor="ctr"/>
          <a:lstStyle/>
          <a:p>
            <a:r>
              <a:rPr lang="vi-VN" sz="3800" b="1" dirty="0">
                <a:latin typeface="Montserrat" pitchFamily="2" charset="0"/>
              </a:rPr>
              <a:t>6. Cây Merkle</a:t>
            </a:r>
            <a:endParaRPr lang="en-US" sz="3800" b="1" dirty="0">
              <a:latin typeface="Montserrat" pitchFamily="2" charset="0"/>
            </a:endParaRPr>
          </a:p>
        </p:txBody>
      </p:sp>
      <p:sp>
        <p:nvSpPr>
          <p:cNvPr id="3" name="TextBox 2">
            <a:extLst>
              <a:ext uri="{FF2B5EF4-FFF2-40B4-BE49-F238E27FC236}">
                <a16:creationId xmlns:a16="http://schemas.microsoft.com/office/drawing/2014/main" id="{ABFEB3D9-84F4-D93B-8785-888B1BDA4E38}"/>
              </a:ext>
            </a:extLst>
          </p:cNvPr>
          <p:cNvSpPr txBox="1"/>
          <p:nvPr/>
        </p:nvSpPr>
        <p:spPr>
          <a:xfrm>
            <a:off x="838200" y="1563624"/>
            <a:ext cx="10515600" cy="25384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latin typeface="Montserrat" pitchFamily="2" charset="0"/>
              </a:rPr>
              <a:t>Được sử dụng để chứa bản tóm tắt tất cả giao dịch trong khối</a:t>
            </a:r>
          </a:p>
          <a:p>
            <a:pPr marL="285750" indent="-285750">
              <a:lnSpc>
                <a:spcPct val="150000"/>
              </a:lnSpc>
              <a:buFont typeface="Arial" panose="020B0604020202020204" pitchFamily="34" charset="0"/>
              <a:buChar char="•"/>
            </a:pPr>
            <a:r>
              <a:rPr lang="vi-VN" dirty="0">
                <a:latin typeface="Montserrat" pitchFamily="2" charset="0"/>
              </a:rPr>
              <a:t>Còn được gọi là cây băm nhị phân</a:t>
            </a:r>
          </a:p>
          <a:p>
            <a:pPr marL="285750" indent="-285750">
              <a:lnSpc>
                <a:spcPct val="150000"/>
              </a:lnSpc>
              <a:buFont typeface="Arial" panose="020B0604020202020204" pitchFamily="34" charset="0"/>
              <a:buChar char="•"/>
            </a:pPr>
            <a:r>
              <a:rPr lang="vi-VN" dirty="0">
                <a:latin typeface="Montserrat" pitchFamily="2" charset="0"/>
              </a:rPr>
              <a:t>Cây Merkle được xây dựng bằng cách băm đệ quy các cặp nút cho đến khi chỉ còn một hàm băm, được gọi là gốc merkle. </a:t>
            </a:r>
          </a:p>
          <a:p>
            <a:pPr marL="285750" indent="-285750">
              <a:lnSpc>
                <a:spcPct val="150000"/>
              </a:lnSpc>
              <a:buFont typeface="Arial" panose="020B0604020202020204" pitchFamily="34" charset="0"/>
              <a:buChar char="•"/>
            </a:pPr>
            <a:r>
              <a:rPr lang="vi-VN" dirty="0">
                <a:latin typeface="Montserrat" pitchFamily="2" charset="0"/>
              </a:rPr>
              <a:t>Cấu trúc dữ liệu hiệu quả để xác minh giao dịch.</a:t>
            </a:r>
          </a:p>
          <a:p>
            <a:pPr marL="285750" indent="-285750">
              <a:lnSpc>
                <a:spcPct val="150000"/>
              </a:lnSpc>
              <a:buFont typeface="Arial" panose="020B0604020202020204" pitchFamily="34" charset="0"/>
              <a:buChar char="•"/>
            </a:pPr>
            <a:r>
              <a:rPr lang="vi-VN" dirty="0">
                <a:latin typeface="Montserrat" pitchFamily="2" charset="0"/>
              </a:rPr>
              <a:t>Số phép tính tối đa để tìm kiếm: (log2n)</a:t>
            </a:r>
            <a:endParaRPr lang="en-US" dirty="0">
              <a:latin typeface="Montserrat" pitchFamily="2" charset="0"/>
            </a:endParaRPr>
          </a:p>
        </p:txBody>
      </p:sp>
    </p:spTree>
    <p:extLst>
      <p:ext uri="{BB962C8B-B14F-4D97-AF65-F5344CB8AC3E}">
        <p14:creationId xmlns:p14="http://schemas.microsoft.com/office/powerpoint/2010/main" val="17742274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83C3E-8267-5190-970A-4426585D5E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38FC96-18FE-1098-230A-374145266181}"/>
              </a:ext>
            </a:extLst>
          </p:cNvPr>
          <p:cNvSpPr>
            <a:spLocks noGrp="1"/>
          </p:cNvSpPr>
          <p:nvPr>
            <p:ph type="title"/>
          </p:nvPr>
        </p:nvSpPr>
        <p:spPr>
          <a:xfrm>
            <a:off x="838200" y="304803"/>
            <a:ext cx="10515600" cy="1472974"/>
          </a:xfrm>
          <a:noFill/>
        </p:spPr>
        <p:txBody>
          <a:bodyPr anchor="ctr"/>
          <a:lstStyle/>
          <a:p>
            <a:r>
              <a:rPr lang="vi-VN" sz="3800" b="1" dirty="0">
                <a:latin typeface="Montserrat" pitchFamily="2" charset="0"/>
              </a:rPr>
              <a:t>6. Cây Merkle</a:t>
            </a:r>
            <a:endParaRPr lang="en-US" sz="3800" b="1" dirty="0">
              <a:latin typeface="Montserrat" pitchFamily="2" charset="0"/>
            </a:endParaRPr>
          </a:p>
        </p:txBody>
      </p:sp>
      <p:pic>
        <p:nvPicPr>
          <p:cNvPr id="5122" name="Picture 2" descr="merkle_tree">
            <a:extLst>
              <a:ext uri="{FF2B5EF4-FFF2-40B4-BE49-F238E27FC236}">
                <a16:creationId xmlns:a16="http://schemas.microsoft.com/office/drawing/2014/main" id="{4B4FF5CD-5971-38F3-F610-0695D6B3B6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376" y="1777777"/>
            <a:ext cx="4718304" cy="23462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erkle_tree_odd">
            <a:extLst>
              <a:ext uri="{FF2B5EF4-FFF2-40B4-BE49-F238E27FC236}">
                <a16:creationId xmlns:a16="http://schemas.microsoft.com/office/drawing/2014/main" id="{D0A559D0-2A52-DD5A-78F3-84E5E6464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9808" y="3813048"/>
            <a:ext cx="4907439" cy="244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3455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4A180-36D7-6822-86FA-2E8E1DBA9C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534B01-08D0-F02E-4FAA-17259BF71D31}"/>
              </a:ext>
            </a:extLst>
          </p:cNvPr>
          <p:cNvSpPr>
            <a:spLocks noGrp="1"/>
          </p:cNvSpPr>
          <p:nvPr>
            <p:ph type="title"/>
          </p:nvPr>
        </p:nvSpPr>
        <p:spPr>
          <a:xfrm>
            <a:off x="838200" y="304803"/>
            <a:ext cx="10515600" cy="1472974"/>
          </a:xfrm>
          <a:noFill/>
        </p:spPr>
        <p:txBody>
          <a:bodyPr anchor="ctr"/>
          <a:lstStyle/>
          <a:p>
            <a:r>
              <a:rPr lang="vi-VN" sz="3800" b="1" dirty="0">
                <a:latin typeface="Montserrat" pitchFamily="2" charset="0"/>
              </a:rPr>
              <a:t>6. Cây Merkle</a:t>
            </a:r>
            <a:endParaRPr lang="en-US" sz="3800" b="1" dirty="0">
              <a:latin typeface="Montserrat" pitchFamily="2" charset="0"/>
            </a:endParaRPr>
          </a:p>
        </p:txBody>
      </p:sp>
      <p:sp>
        <p:nvSpPr>
          <p:cNvPr id="3" name="TextBox 2">
            <a:extLst>
              <a:ext uri="{FF2B5EF4-FFF2-40B4-BE49-F238E27FC236}">
                <a16:creationId xmlns:a16="http://schemas.microsoft.com/office/drawing/2014/main" id="{3B8BC7F6-6E42-0CFE-3C95-633F6D3D8EF5}"/>
              </a:ext>
            </a:extLst>
          </p:cNvPr>
          <p:cNvSpPr txBox="1"/>
          <p:nvPr/>
        </p:nvSpPr>
        <p:spPr>
          <a:xfrm>
            <a:off x="838200" y="1563624"/>
            <a:ext cx="10515600" cy="2122953"/>
          </a:xfrm>
          <a:prstGeom prst="rect">
            <a:avLst/>
          </a:prstGeom>
          <a:noFill/>
        </p:spPr>
        <p:txBody>
          <a:bodyPr wrap="square" rtlCol="0">
            <a:spAutoFit/>
          </a:bodyPr>
          <a:lstStyle/>
          <a:p>
            <a:pPr>
              <a:lnSpc>
                <a:spcPct val="150000"/>
              </a:lnSpc>
            </a:pPr>
            <a:r>
              <a:rPr lang="vi-VN" dirty="0">
                <a:latin typeface="Montserrat" pitchFamily="2" charset="0"/>
              </a:rPr>
              <a:t>Merkle Tree đảm bảo tính toàn vẹn của block:</a:t>
            </a:r>
          </a:p>
          <a:p>
            <a:pPr marL="285750" indent="-285750">
              <a:lnSpc>
                <a:spcPct val="150000"/>
              </a:lnSpc>
              <a:buFont typeface="Arial" panose="020B0604020202020204" pitchFamily="34" charset="0"/>
              <a:buChar char="•"/>
            </a:pPr>
            <a:r>
              <a:rPr lang="vi-VN" dirty="0">
                <a:latin typeface="Montserrat" pitchFamily="2" charset="0"/>
              </a:rPr>
              <a:t>Chỉ có gốc merkle được lưu trữ trong tiêu đề.</a:t>
            </a:r>
          </a:p>
          <a:p>
            <a:pPr marL="285750" indent="-285750">
              <a:lnSpc>
                <a:spcPct val="150000"/>
              </a:lnSpc>
              <a:buFont typeface="Arial" panose="020B0604020202020204" pitchFamily="34" charset="0"/>
              <a:buChar char="•"/>
            </a:pPr>
            <a:r>
              <a:rPr lang="vi-VN" dirty="0">
                <a:latin typeface="Montserrat" pitchFamily="2" charset="0"/>
              </a:rPr>
              <a:t>Nó đảm bảo các giao dịch không bị sửa đổi.</a:t>
            </a:r>
          </a:p>
          <a:p>
            <a:pPr marL="285750" indent="-285750">
              <a:lnSpc>
                <a:spcPct val="150000"/>
              </a:lnSpc>
              <a:buFont typeface="Arial" panose="020B0604020202020204" pitchFamily="34" charset="0"/>
              <a:buChar char="•"/>
            </a:pPr>
            <a:r>
              <a:rPr lang="vi-VN" dirty="0">
                <a:latin typeface="Montserrat" pitchFamily="2" charset="0"/>
              </a:rPr>
              <a:t>Nếu bất kỳ giao dịch nào bị sửa đổi, gốc sẽ bị sửa đổi, làm thay đổi tiêu đề khối và cuối cùng là thay đổi hàm băm khối.</a:t>
            </a:r>
            <a:endParaRPr lang="en-US" dirty="0">
              <a:latin typeface="Montserrat" pitchFamily="2" charset="0"/>
            </a:endParaRPr>
          </a:p>
        </p:txBody>
      </p:sp>
    </p:spTree>
    <p:extLst>
      <p:ext uri="{BB962C8B-B14F-4D97-AF65-F5344CB8AC3E}">
        <p14:creationId xmlns:p14="http://schemas.microsoft.com/office/powerpoint/2010/main" val="32358647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C69C7-67A1-1163-C632-69DAE2FCAD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067E9A-05B4-BCC4-288F-57306116ADB4}"/>
              </a:ext>
            </a:extLst>
          </p:cNvPr>
          <p:cNvSpPr>
            <a:spLocks noGrp="1"/>
          </p:cNvSpPr>
          <p:nvPr>
            <p:ph type="ctrTitle"/>
          </p:nvPr>
        </p:nvSpPr>
        <p:spPr>
          <a:xfrm>
            <a:off x="3248300" y="1897425"/>
            <a:ext cx="5695400" cy="3063149"/>
          </a:xfrm>
          <a:noFill/>
        </p:spPr>
        <p:txBody>
          <a:bodyPr/>
          <a:lstStyle/>
          <a:p>
            <a:r>
              <a:rPr lang="vi-VN" sz="4000" b="1" dirty="0">
                <a:latin typeface="Montserrat" pitchFamily="2" charset="0"/>
              </a:rPr>
              <a:t>VIII</a:t>
            </a:r>
            <a:r>
              <a:rPr lang="en-US" sz="4000" b="1" dirty="0">
                <a:latin typeface="Montserrat" pitchFamily="2" charset="0"/>
              </a:rPr>
              <a:t>. </a:t>
            </a:r>
            <a:r>
              <a:rPr lang="vi-VN" sz="4000" b="1" dirty="0">
                <a:latin typeface="Montserrat" pitchFamily="2" charset="0"/>
              </a:rPr>
              <a:t>Khai thác và đồng thuận</a:t>
            </a:r>
            <a:endParaRPr lang="en-US" sz="4000" b="1" dirty="0">
              <a:latin typeface="Montserrat" pitchFamily="2" charset="0"/>
            </a:endParaRPr>
          </a:p>
        </p:txBody>
      </p:sp>
    </p:spTree>
    <p:extLst>
      <p:ext uri="{BB962C8B-B14F-4D97-AF65-F5344CB8AC3E}">
        <p14:creationId xmlns:p14="http://schemas.microsoft.com/office/powerpoint/2010/main" val="7256400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D8564-8F51-AAD9-D1C6-6E44BBD76F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148D6B-8F7F-4B73-76FA-1C3A8F9DA57A}"/>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1. Khai thác là gì? </a:t>
            </a:r>
            <a:endParaRPr lang="en-US" sz="3800" b="1" dirty="0">
              <a:latin typeface="Montserrat" pitchFamily="2" charset="0"/>
            </a:endParaRPr>
          </a:p>
        </p:txBody>
      </p:sp>
      <p:sp>
        <p:nvSpPr>
          <p:cNvPr id="3" name="TextBox 2">
            <a:extLst>
              <a:ext uri="{FF2B5EF4-FFF2-40B4-BE49-F238E27FC236}">
                <a16:creationId xmlns:a16="http://schemas.microsoft.com/office/drawing/2014/main" id="{F704704A-916F-5E34-753A-9D41E467392E}"/>
              </a:ext>
            </a:extLst>
          </p:cNvPr>
          <p:cNvSpPr txBox="1"/>
          <p:nvPr/>
        </p:nvSpPr>
        <p:spPr>
          <a:xfrm>
            <a:off x="838200" y="1690688"/>
            <a:ext cx="10445496" cy="420044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latin typeface="Montserrat" pitchFamily="2" charset="0"/>
              </a:rPr>
              <a:t>Đó là quá trình thực hiện nhiều lần việc băm (hash) một khối dữ liệu, sau khi thay đổi một tham số nào đó trong khối đó. Mục tiêu là để giá trị băm thu được khớp với một mẫu nhất định hoặc một giá trị đích.</a:t>
            </a:r>
          </a:p>
          <a:p>
            <a:pPr marL="285750" indent="-285750">
              <a:lnSpc>
                <a:spcPct val="150000"/>
              </a:lnSpc>
              <a:buFont typeface="Arial" panose="020B0604020202020204" pitchFamily="34" charset="0"/>
              <a:buChar char="•"/>
            </a:pPr>
            <a:r>
              <a:rPr lang="vi-VN" dirty="0">
                <a:latin typeface="Montserrat" pitchFamily="2" charset="0"/>
              </a:rPr>
              <a:t>Động lực chính cho việc khai thác là phần thưởng khối. Thợ đào nhận được hai loại phần thưởng để đổi lấy sự bảo mật do khai thác cung cấp: tiền mới được tạo ra với mỗi khối mới và phí giao dịch từ tất cả các giao dịch có trong khối</a:t>
            </a:r>
          </a:p>
          <a:p>
            <a:pPr marL="285750" indent="-285750">
              <a:lnSpc>
                <a:spcPct val="150000"/>
              </a:lnSpc>
              <a:buFont typeface="Arial" panose="020B0604020202020204" pitchFamily="34" charset="0"/>
              <a:buChar char="•"/>
            </a:pPr>
            <a:r>
              <a:rPr lang="vi-VN" dirty="0">
                <a:latin typeface="Montserrat" pitchFamily="2" charset="0"/>
              </a:rPr>
              <a:t>Khai thác hỗ trợ cho trung tâm thanh toán phi tập trung mà qua đó các giao dịch được xác thực.</a:t>
            </a:r>
          </a:p>
          <a:p>
            <a:pPr marL="285750" indent="-285750">
              <a:lnSpc>
                <a:spcPct val="150000"/>
              </a:lnSpc>
              <a:buFont typeface="Arial" panose="020B0604020202020204" pitchFamily="34" charset="0"/>
              <a:buChar char="•"/>
            </a:pPr>
            <a:r>
              <a:rPr lang="vi-VN" dirty="0">
                <a:latin typeface="Montserrat" pitchFamily="2" charset="0"/>
              </a:rPr>
              <a:t>Khai thác làm cho bitcoin trở nên đặc biệt - một cơ chế bảo mật phi tập trung là cơ sở cho tiền kỹ thuật số P2P.</a:t>
            </a:r>
            <a:endParaRPr lang="en-US" dirty="0">
              <a:latin typeface="Montserrat" pitchFamily="2" charset="0"/>
            </a:endParaRPr>
          </a:p>
        </p:txBody>
      </p:sp>
    </p:spTree>
    <p:extLst>
      <p:ext uri="{BB962C8B-B14F-4D97-AF65-F5344CB8AC3E}">
        <p14:creationId xmlns:p14="http://schemas.microsoft.com/office/powerpoint/2010/main" val="25508077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38993-5B63-EA4D-7A7B-735A16AF9F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8726EF-9778-2876-48B5-B9C6BDFD3092}"/>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2. Khai thác Bitcoin</a:t>
            </a:r>
            <a:endParaRPr lang="en-US" sz="3800" b="1" dirty="0">
              <a:latin typeface="Montserrat" pitchFamily="2" charset="0"/>
            </a:endParaRPr>
          </a:p>
        </p:txBody>
      </p:sp>
      <p:sp>
        <p:nvSpPr>
          <p:cNvPr id="3" name="TextBox 2">
            <a:extLst>
              <a:ext uri="{FF2B5EF4-FFF2-40B4-BE49-F238E27FC236}">
                <a16:creationId xmlns:a16="http://schemas.microsoft.com/office/drawing/2014/main" id="{F8AC5ED1-2C60-F1CA-3F9A-A41AE292A258}"/>
              </a:ext>
            </a:extLst>
          </p:cNvPr>
          <p:cNvSpPr txBox="1"/>
          <p:nvPr/>
        </p:nvSpPr>
        <p:spPr>
          <a:xfrm>
            <a:off x="838200" y="1690688"/>
            <a:ext cx="10390632" cy="29539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latin typeface="Montserrat" pitchFamily="2" charset="0"/>
              </a:rPr>
              <a:t>Khai thác là quá trình tạo ra một khối mới và giải quyết một bài toán toán học đòi hỏi nhiều tính toán. Bài toán toán học này được gọi là Proof-of-Work.</a:t>
            </a:r>
          </a:p>
          <a:p>
            <a:pPr marL="285750" indent="-285750">
              <a:lnSpc>
                <a:spcPct val="150000"/>
              </a:lnSpc>
              <a:buFont typeface="Arial" panose="020B0604020202020204" pitchFamily="34" charset="0"/>
              <a:buChar char="•"/>
            </a:pPr>
            <a:r>
              <a:rPr lang="vi-VN" dirty="0">
                <a:latin typeface="Montserrat" pitchFamily="2" charset="0"/>
              </a:rPr>
              <a:t>Khai thác phục vụ hai mục đích:</a:t>
            </a:r>
          </a:p>
          <a:p>
            <a:pPr marL="742950" lvl="1" indent="-285750">
              <a:lnSpc>
                <a:spcPct val="150000"/>
              </a:lnSpc>
              <a:buFont typeface="Arial" panose="020B0604020202020204" pitchFamily="34" charset="0"/>
              <a:buChar char="•"/>
            </a:pPr>
            <a:r>
              <a:rPr lang="vi-VN" dirty="0">
                <a:latin typeface="Montserrat" pitchFamily="2" charset="0"/>
              </a:rPr>
              <a:t>Các đồng tiền mới được tạo ra. Giống như việc in tiền giấy mới. Số lượng tiền được tạo ra trên mỗi khối là cố định và giảm dần theo thời gian.</a:t>
            </a:r>
          </a:p>
          <a:p>
            <a:pPr marL="742950" lvl="1" indent="-285750">
              <a:lnSpc>
                <a:spcPct val="150000"/>
              </a:lnSpc>
              <a:buFont typeface="Arial" panose="020B0604020202020204" pitchFamily="34" charset="0"/>
              <a:buChar char="•"/>
            </a:pPr>
            <a:r>
              <a:rPr lang="vi-VN" dirty="0">
                <a:latin typeface="Montserrat" pitchFamily="2" charset="0"/>
              </a:rPr>
              <a:t>Đảm bảo khối chỉ được xác nhận khi có đủ sức mạnh tính toán đã cống hiến hết mình cho nó (đã được tính toán thật kĩ).</a:t>
            </a:r>
            <a:endParaRPr lang="en-US" dirty="0">
              <a:latin typeface="Montserrat" pitchFamily="2" charset="0"/>
            </a:endParaRPr>
          </a:p>
        </p:txBody>
      </p:sp>
    </p:spTree>
    <p:extLst>
      <p:ext uri="{BB962C8B-B14F-4D97-AF65-F5344CB8AC3E}">
        <p14:creationId xmlns:p14="http://schemas.microsoft.com/office/powerpoint/2010/main" val="37262140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F99E0-EDC9-3065-98CF-03E8EDD5D3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DD2E36-8178-3CEF-4DA4-08FB73AD744D}"/>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2. Khai thác Bitcoin</a:t>
            </a:r>
            <a:endParaRPr lang="en-US" sz="3800" b="1" dirty="0">
              <a:latin typeface="Montserrat" pitchFamily="2" charset="0"/>
            </a:endParaRPr>
          </a:p>
        </p:txBody>
      </p:sp>
      <p:sp>
        <p:nvSpPr>
          <p:cNvPr id="6" name="AutoShape 8">
            <a:extLst>
              <a:ext uri="{FF2B5EF4-FFF2-40B4-BE49-F238E27FC236}">
                <a16:creationId xmlns:a16="http://schemas.microsoft.com/office/drawing/2014/main" id="{1BAA20F9-A203-D434-ADF2-3D15402DB7E5}"/>
              </a:ext>
            </a:extLst>
          </p:cNvPr>
          <p:cNvSpPr>
            <a:spLocks noChangeAspect="1" noChangeArrowheads="1"/>
          </p:cNvSpPr>
          <p:nvPr/>
        </p:nvSpPr>
        <p:spPr bwMode="auto">
          <a:xfrm>
            <a:off x="1333500" y="752475"/>
            <a:ext cx="9525000" cy="5353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a:extLst>
              <a:ext uri="{FF2B5EF4-FFF2-40B4-BE49-F238E27FC236}">
                <a16:creationId xmlns:a16="http://schemas.microsoft.com/office/drawing/2014/main" id="{DD05F2A4-AD23-142A-28B3-20DEFDDB72FC}"/>
              </a:ext>
            </a:extLst>
          </p:cNvPr>
          <p:cNvSpPr>
            <a:spLocks noChangeAspect="1" noChangeArrowheads="1"/>
          </p:cNvSpPr>
          <p:nvPr/>
        </p:nvSpPr>
        <p:spPr bwMode="auto">
          <a:xfrm>
            <a:off x="6809522" y="3896751"/>
            <a:ext cx="4201377" cy="236117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796B6496-95BE-654E-CBE6-3E3661959220}"/>
              </a:ext>
            </a:extLst>
          </p:cNvPr>
          <p:cNvPicPr>
            <a:picLocks noChangeAspect="1"/>
          </p:cNvPicPr>
          <p:nvPr/>
        </p:nvPicPr>
        <p:blipFill>
          <a:blip r:embed="rId3"/>
          <a:stretch>
            <a:fillRect/>
          </a:stretch>
        </p:blipFill>
        <p:spPr>
          <a:xfrm>
            <a:off x="2268122" y="1275818"/>
            <a:ext cx="7655755" cy="4306363"/>
          </a:xfrm>
          <a:prstGeom prst="rect">
            <a:avLst/>
          </a:prstGeom>
        </p:spPr>
      </p:pic>
    </p:spTree>
    <p:extLst>
      <p:ext uri="{BB962C8B-B14F-4D97-AF65-F5344CB8AC3E}">
        <p14:creationId xmlns:p14="http://schemas.microsoft.com/office/powerpoint/2010/main" val="27138576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761582-853F-A6AA-783F-AAF6FDE1F0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CBAF7C-E3AA-4D35-AFF0-828B3DF81CAA}"/>
              </a:ext>
            </a:extLst>
          </p:cNvPr>
          <p:cNvSpPr>
            <a:spLocks noGrp="1"/>
          </p:cNvSpPr>
          <p:nvPr>
            <p:ph type="title"/>
          </p:nvPr>
        </p:nvSpPr>
        <p:spPr>
          <a:xfrm>
            <a:off x="838200" y="304803"/>
            <a:ext cx="10515600" cy="1472974"/>
          </a:xfrm>
          <a:noFill/>
        </p:spPr>
        <p:txBody>
          <a:bodyPr anchor="ctr"/>
          <a:lstStyle/>
          <a:p>
            <a:r>
              <a:rPr lang="vi-VN" sz="3800" b="1" dirty="0">
                <a:latin typeface="Montserrat" pitchFamily="2" charset="0"/>
              </a:rPr>
              <a:t>3. Proof of Work</a:t>
            </a:r>
            <a:endParaRPr lang="en-US" sz="3800" b="1" dirty="0">
              <a:latin typeface="Montserrat" pitchFamily="2" charset="0"/>
            </a:endParaRPr>
          </a:p>
        </p:txBody>
      </p:sp>
      <p:sp>
        <p:nvSpPr>
          <p:cNvPr id="3" name="TextBox 2">
            <a:extLst>
              <a:ext uri="{FF2B5EF4-FFF2-40B4-BE49-F238E27FC236}">
                <a16:creationId xmlns:a16="http://schemas.microsoft.com/office/drawing/2014/main" id="{CD853C2F-B389-9E43-ADF9-50FEEB9F8F34}"/>
              </a:ext>
            </a:extLst>
          </p:cNvPr>
          <p:cNvSpPr txBox="1"/>
          <p:nvPr/>
        </p:nvSpPr>
        <p:spPr>
          <a:xfrm>
            <a:off x="838200" y="1777777"/>
            <a:ext cx="10515599" cy="336944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latin typeface="Montserrat" pitchFamily="2" charset="0"/>
              </a:rPr>
              <a:t>Xác suất thợ đào tìm ra giải pháp/băm chính xác phụ thuộc vào sức mạnh tính toán của các tài nguyên mà người đó có.</a:t>
            </a:r>
          </a:p>
          <a:p>
            <a:pPr marL="285750" indent="-285750">
              <a:lnSpc>
                <a:spcPct val="150000"/>
              </a:lnSpc>
              <a:buFont typeface="Arial" panose="020B0604020202020204" pitchFamily="34" charset="0"/>
              <a:buChar char="•"/>
            </a:pPr>
            <a:r>
              <a:rPr lang="vi-VN" dirty="0">
                <a:latin typeface="Montserrat" pitchFamily="2" charset="0"/>
              </a:rPr>
              <a:t>Càng có nhiều sức mạnh tính toán, càng có nhiều chuỗi được tạo ra và do đó khả năng tìm ra giải pháp càng tăng.</a:t>
            </a:r>
          </a:p>
          <a:p>
            <a:pPr marL="285750" indent="-285750">
              <a:lnSpc>
                <a:spcPct val="150000"/>
              </a:lnSpc>
              <a:buFont typeface="Arial" panose="020B0604020202020204" pitchFamily="34" charset="0"/>
              <a:buChar char="•"/>
            </a:pPr>
            <a:r>
              <a:rPr lang="vi-VN" dirty="0">
                <a:latin typeface="Montserrat" pitchFamily="2" charset="0"/>
              </a:rPr>
              <a:t>Khi thợ đào tìm ra giải pháp hợp lệ, giải pháp đó sẽ được phát đi toàn bộ mạng.</a:t>
            </a:r>
          </a:p>
          <a:p>
            <a:pPr marL="285750" indent="-285750">
              <a:lnSpc>
                <a:spcPct val="150000"/>
              </a:lnSpc>
              <a:buFont typeface="Arial" panose="020B0604020202020204" pitchFamily="34" charset="0"/>
              <a:buChar char="•"/>
            </a:pPr>
            <a:r>
              <a:rPr lang="vi-VN" dirty="0">
                <a:latin typeface="Montserrat" pitchFamily="2" charset="0"/>
              </a:rPr>
              <a:t>Các nút khác xác thực giải pháp và khối được thêm vào chuỗi khối.</a:t>
            </a:r>
          </a:p>
          <a:p>
            <a:pPr marL="285750" indent="-285750">
              <a:lnSpc>
                <a:spcPct val="150000"/>
              </a:lnSpc>
              <a:buFont typeface="Arial" panose="020B0604020202020204" pitchFamily="34" charset="0"/>
              <a:buChar char="•"/>
            </a:pPr>
            <a:r>
              <a:rPr lang="vi-VN" dirty="0">
                <a:latin typeface="Montserrat" pitchFamily="2" charset="0"/>
              </a:rPr>
              <a:t>Người khai thác sẽ nhận được phần thưởng và phí giao dịch.</a:t>
            </a:r>
          </a:p>
          <a:p>
            <a:pPr marL="285750" indent="-285750">
              <a:lnSpc>
                <a:spcPct val="150000"/>
              </a:lnSpc>
              <a:buFont typeface="Arial" panose="020B0604020202020204" pitchFamily="34" charset="0"/>
              <a:buChar char="•"/>
            </a:pPr>
            <a:endParaRPr lang="en-US" dirty="0">
              <a:latin typeface="Montserrat" pitchFamily="2" charset="0"/>
            </a:endParaRPr>
          </a:p>
        </p:txBody>
      </p:sp>
      <p:pic>
        <p:nvPicPr>
          <p:cNvPr id="5" name="Picture 4">
            <a:extLst>
              <a:ext uri="{FF2B5EF4-FFF2-40B4-BE49-F238E27FC236}">
                <a16:creationId xmlns:a16="http://schemas.microsoft.com/office/drawing/2014/main" id="{A69DBC90-12D6-5AEE-794B-2413615B2A21}"/>
              </a:ext>
            </a:extLst>
          </p:cNvPr>
          <p:cNvPicPr>
            <a:picLocks noChangeAspect="1"/>
          </p:cNvPicPr>
          <p:nvPr/>
        </p:nvPicPr>
        <p:blipFill>
          <a:blip r:embed="rId3"/>
          <a:stretch>
            <a:fillRect/>
          </a:stretch>
        </p:blipFill>
        <p:spPr>
          <a:xfrm>
            <a:off x="1364342" y="4819460"/>
            <a:ext cx="9463314" cy="1733737"/>
          </a:xfrm>
          <a:prstGeom prst="rect">
            <a:avLst/>
          </a:prstGeom>
        </p:spPr>
      </p:pic>
    </p:spTree>
    <p:extLst>
      <p:ext uri="{BB962C8B-B14F-4D97-AF65-F5344CB8AC3E}">
        <p14:creationId xmlns:p14="http://schemas.microsoft.com/office/powerpoint/2010/main" val="1758839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67A6D-5CE2-D41B-CCC9-B18E48E4E6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40CF6-81BB-230C-8FFE-689CF03466B2}"/>
              </a:ext>
            </a:extLst>
          </p:cNvPr>
          <p:cNvSpPr>
            <a:spLocks noGrp="1"/>
          </p:cNvSpPr>
          <p:nvPr>
            <p:ph type="title"/>
          </p:nvPr>
        </p:nvSpPr>
        <p:spPr>
          <a:xfrm>
            <a:off x="838200" y="304803"/>
            <a:ext cx="10515600" cy="1472974"/>
          </a:xfrm>
          <a:noFill/>
        </p:spPr>
        <p:txBody>
          <a:bodyPr anchor="ctr"/>
          <a:lstStyle/>
          <a:p>
            <a:r>
              <a:rPr lang="en-US" sz="3800" b="1" dirty="0">
                <a:latin typeface="Montserrat" pitchFamily="2" charset="0"/>
              </a:rPr>
              <a:t>5. </a:t>
            </a:r>
            <a:r>
              <a:rPr lang="vi-VN" sz="3800" b="1" dirty="0">
                <a:latin typeface="Montserrat" pitchFamily="2" charset="0"/>
              </a:rPr>
              <a:t>Các yếu tố chính của bitcoin</a:t>
            </a:r>
            <a:endParaRPr lang="en-US" sz="3800" b="1" dirty="0">
              <a:latin typeface="Montserrat" pitchFamily="2" charset="0"/>
            </a:endParaRPr>
          </a:p>
        </p:txBody>
      </p:sp>
      <p:sp>
        <p:nvSpPr>
          <p:cNvPr id="3" name="Content Placeholder 2">
            <a:extLst>
              <a:ext uri="{FF2B5EF4-FFF2-40B4-BE49-F238E27FC236}">
                <a16:creationId xmlns:a16="http://schemas.microsoft.com/office/drawing/2014/main" id="{3C9538A6-07EF-2829-8927-D5EB2A069CD4}"/>
              </a:ext>
            </a:extLst>
          </p:cNvPr>
          <p:cNvSpPr>
            <a:spLocks noGrp="1"/>
          </p:cNvSpPr>
          <p:nvPr>
            <p:ph sz="quarter" idx="13"/>
          </p:nvPr>
        </p:nvSpPr>
        <p:spPr>
          <a:xfrm>
            <a:off x="838200" y="1627631"/>
            <a:ext cx="10180320" cy="4641661"/>
          </a:xfrm>
          <a:noFill/>
        </p:spPr>
        <p:txBody>
          <a:bodyPr vert="horz" lIns="91440" tIns="45720" rIns="91440" bIns="45720" rtlCol="0" anchor="t">
            <a:normAutofit/>
          </a:bodyPr>
          <a:lstStyle/>
          <a:p>
            <a:pPr marL="571500" lvl="1" indent="-342900" algn="just">
              <a:lnSpc>
                <a:spcPct val="150000"/>
              </a:lnSpc>
              <a:spcBef>
                <a:spcPts val="0"/>
              </a:spcBef>
              <a:buClrTx/>
            </a:pPr>
            <a:r>
              <a:rPr lang="en-US" sz="2000" kern="100" dirty="0">
                <a:effectLst/>
                <a:latin typeface="Montserrat" pitchFamily="2" charset="0"/>
                <a:ea typeface="Aptos" panose="020B0004020202020204" pitchFamily="34" charset="0"/>
                <a:cs typeface="Times New Roman" panose="02020603050405020304" pitchFamily="18" charset="0"/>
              </a:rPr>
              <a:t>Giao </a:t>
            </a:r>
            <a:r>
              <a:rPr lang="en-US" sz="2000" kern="100" dirty="0" err="1">
                <a:effectLst/>
                <a:latin typeface="Montserrat" pitchFamily="2" charset="0"/>
                <a:ea typeface="Aptos" panose="020B0004020202020204" pitchFamily="34" charset="0"/>
                <a:cs typeface="Times New Roman" panose="02020603050405020304" pitchFamily="18" charset="0"/>
              </a:rPr>
              <a:t>thức</a:t>
            </a:r>
            <a:r>
              <a:rPr lang="en-US" sz="2000" kern="100" dirty="0">
                <a:effectLst/>
                <a:latin typeface="Montserrat" pitchFamily="2" charset="0"/>
                <a:ea typeface="Aptos" panose="020B0004020202020204" pitchFamily="34" charset="0"/>
                <a:cs typeface="Times New Roman" panose="02020603050405020304" pitchFamily="18" charset="0"/>
              </a:rPr>
              <a:t> phi </a:t>
            </a:r>
            <a:r>
              <a:rPr lang="en-US" sz="2000" kern="100" dirty="0" err="1">
                <a:effectLst/>
                <a:latin typeface="Montserrat" pitchFamily="2" charset="0"/>
                <a:ea typeface="Aptos" panose="020B0004020202020204" pitchFamily="34" charset="0"/>
                <a:cs typeface="Times New Roman" panose="02020603050405020304" pitchFamily="18" charset="0"/>
              </a:rPr>
              <a:t>tập</a:t>
            </a:r>
            <a:r>
              <a:rPr lang="en-US" sz="2000" kern="100" dirty="0">
                <a:effectLst/>
                <a:latin typeface="Montserrat" pitchFamily="2" charset="0"/>
                <a:ea typeface="Aptos" panose="020B0004020202020204" pitchFamily="34" charset="0"/>
                <a:cs typeface="Times New Roman" panose="02020603050405020304" pitchFamily="18" charset="0"/>
              </a:rPr>
              <a:t> </a:t>
            </a:r>
            <a:r>
              <a:rPr lang="en-US" sz="2000" kern="100" dirty="0" err="1">
                <a:effectLst/>
                <a:latin typeface="Montserrat" pitchFamily="2" charset="0"/>
                <a:ea typeface="Aptos" panose="020B0004020202020204" pitchFamily="34" charset="0"/>
                <a:cs typeface="Times New Roman" panose="02020603050405020304" pitchFamily="18" charset="0"/>
              </a:rPr>
              <a:t>trung</a:t>
            </a:r>
            <a:r>
              <a:rPr lang="vi-VN" sz="2000" kern="100" dirty="0">
                <a:latin typeface="Montserrat" pitchFamily="2" charset="0"/>
                <a:ea typeface="Aptos" panose="020B0004020202020204" pitchFamily="34" charset="0"/>
                <a:cs typeface="Times New Roman" panose="02020603050405020304" pitchFamily="18" charset="0"/>
              </a:rPr>
              <a:t> (P2P network)</a:t>
            </a:r>
            <a:endParaRPr lang="en-US" sz="2000" kern="100" dirty="0">
              <a:effectLst/>
              <a:latin typeface="Montserrat" pitchFamily="2" charset="0"/>
              <a:ea typeface="Aptos" panose="020B0004020202020204" pitchFamily="34" charset="0"/>
              <a:cs typeface="Times New Roman" panose="02020603050405020304" pitchFamily="18" charset="0"/>
            </a:endParaRPr>
          </a:p>
          <a:p>
            <a:pPr marL="571500" lvl="1" indent="-342900" algn="just">
              <a:lnSpc>
                <a:spcPct val="150000"/>
              </a:lnSpc>
              <a:spcBef>
                <a:spcPts val="0"/>
              </a:spcBef>
              <a:buClrTx/>
            </a:pPr>
            <a:r>
              <a:rPr lang="en-US" sz="2000" kern="100" dirty="0" err="1">
                <a:effectLst/>
                <a:latin typeface="Montserrat" pitchFamily="2" charset="0"/>
                <a:ea typeface="Aptos" panose="020B0004020202020204" pitchFamily="34" charset="0"/>
                <a:cs typeface="Times New Roman" panose="02020603050405020304" pitchFamily="18" charset="0"/>
              </a:rPr>
              <a:t>Chuỗi</a:t>
            </a:r>
            <a:r>
              <a:rPr lang="en-US" sz="2000" kern="100" dirty="0">
                <a:effectLst/>
                <a:latin typeface="Montserrat" pitchFamily="2" charset="0"/>
                <a:ea typeface="Aptos" panose="020B0004020202020204" pitchFamily="34" charset="0"/>
                <a:cs typeface="Times New Roman" panose="02020603050405020304" pitchFamily="18" charset="0"/>
              </a:rPr>
              <a:t> </a:t>
            </a:r>
            <a:r>
              <a:rPr lang="en-US" sz="2000" kern="100" dirty="0" err="1">
                <a:effectLst/>
                <a:latin typeface="Montserrat" pitchFamily="2" charset="0"/>
                <a:ea typeface="Aptos" panose="020B0004020202020204" pitchFamily="34" charset="0"/>
                <a:cs typeface="Times New Roman" panose="02020603050405020304" pitchFamily="18" charset="0"/>
              </a:rPr>
              <a:t>khối</a:t>
            </a:r>
            <a:r>
              <a:rPr lang="en-US" sz="2000" kern="100" dirty="0">
                <a:effectLst/>
                <a:latin typeface="Montserrat" pitchFamily="2" charset="0"/>
                <a:ea typeface="Aptos" panose="020B0004020202020204" pitchFamily="34" charset="0"/>
                <a:cs typeface="Times New Roman" panose="02020603050405020304" pitchFamily="18" charset="0"/>
              </a:rPr>
              <a:t> </a:t>
            </a:r>
            <a:r>
              <a:rPr lang="en-US" sz="2000" kern="100" dirty="0" err="1">
                <a:effectLst/>
                <a:latin typeface="Montserrat" pitchFamily="2" charset="0"/>
                <a:ea typeface="Aptos" panose="020B0004020202020204" pitchFamily="34" charset="0"/>
                <a:cs typeface="Times New Roman" panose="02020603050405020304" pitchFamily="18" charset="0"/>
              </a:rPr>
              <a:t>công</a:t>
            </a:r>
            <a:r>
              <a:rPr lang="en-US" sz="2000" kern="100" dirty="0">
                <a:effectLst/>
                <a:latin typeface="Montserrat" pitchFamily="2" charset="0"/>
                <a:ea typeface="Aptos" panose="020B0004020202020204" pitchFamily="34" charset="0"/>
                <a:cs typeface="Times New Roman" panose="02020603050405020304" pitchFamily="18" charset="0"/>
              </a:rPr>
              <a:t> </a:t>
            </a:r>
            <a:r>
              <a:rPr lang="en-US" sz="2000" kern="100" dirty="0" err="1">
                <a:effectLst/>
                <a:latin typeface="Montserrat" pitchFamily="2" charset="0"/>
                <a:ea typeface="Aptos" panose="020B0004020202020204" pitchFamily="34" charset="0"/>
                <a:cs typeface="Times New Roman" panose="02020603050405020304" pitchFamily="18" charset="0"/>
              </a:rPr>
              <a:t>khai</a:t>
            </a:r>
            <a:r>
              <a:rPr lang="vi-VN" sz="2000" kern="100" dirty="0">
                <a:effectLst/>
                <a:latin typeface="Montserrat" pitchFamily="2" charset="0"/>
                <a:ea typeface="Aptos" panose="020B0004020202020204" pitchFamily="34" charset="0"/>
                <a:cs typeface="Times New Roman" panose="02020603050405020304" pitchFamily="18" charset="0"/>
              </a:rPr>
              <a:t> (Blockchain)</a:t>
            </a:r>
            <a:endParaRPr lang="en-US" sz="2000" kern="100" dirty="0">
              <a:effectLst/>
              <a:latin typeface="Montserrat" pitchFamily="2" charset="0"/>
              <a:ea typeface="Aptos" panose="020B0004020202020204" pitchFamily="34" charset="0"/>
              <a:cs typeface="Times New Roman" panose="02020603050405020304" pitchFamily="18" charset="0"/>
            </a:endParaRPr>
          </a:p>
          <a:p>
            <a:pPr marL="571500" lvl="1" indent="-342900" algn="just">
              <a:lnSpc>
                <a:spcPct val="150000"/>
              </a:lnSpc>
              <a:spcBef>
                <a:spcPts val="0"/>
              </a:spcBef>
              <a:buClrTx/>
            </a:pPr>
            <a:r>
              <a:rPr lang="vi-VN" sz="2000" kern="100" dirty="0">
                <a:effectLst/>
                <a:latin typeface="Montserrat" pitchFamily="2" charset="0"/>
                <a:ea typeface="Aptos" panose="020B0004020202020204" pitchFamily="34" charset="0"/>
                <a:cs typeface="Times New Roman" panose="02020603050405020304" pitchFamily="18" charset="0"/>
              </a:rPr>
              <a:t>Quy tắc </a:t>
            </a:r>
            <a:r>
              <a:rPr lang="en-US" sz="2000" kern="100" dirty="0" err="1">
                <a:effectLst/>
                <a:latin typeface="Montserrat" pitchFamily="2" charset="0"/>
                <a:ea typeface="Aptos" panose="020B0004020202020204" pitchFamily="34" charset="0"/>
                <a:cs typeface="Times New Roman" panose="02020603050405020304" pitchFamily="18" charset="0"/>
              </a:rPr>
              <a:t>đồng</a:t>
            </a:r>
            <a:r>
              <a:rPr lang="en-US" sz="2000" kern="100" dirty="0">
                <a:effectLst/>
                <a:latin typeface="Montserrat" pitchFamily="2" charset="0"/>
                <a:ea typeface="Aptos" panose="020B0004020202020204" pitchFamily="34" charset="0"/>
                <a:cs typeface="Times New Roman" panose="02020603050405020304" pitchFamily="18" charset="0"/>
              </a:rPr>
              <a:t> </a:t>
            </a:r>
            <a:r>
              <a:rPr lang="en-US" sz="2000" kern="100" dirty="0" err="1">
                <a:effectLst/>
                <a:latin typeface="Montserrat" pitchFamily="2" charset="0"/>
                <a:ea typeface="Aptos" panose="020B0004020202020204" pitchFamily="34" charset="0"/>
                <a:cs typeface="Times New Roman" panose="02020603050405020304" pitchFamily="18" charset="0"/>
              </a:rPr>
              <a:t>thuận</a:t>
            </a:r>
            <a:r>
              <a:rPr lang="vi-VN" sz="2000" kern="100" dirty="0">
                <a:effectLst/>
                <a:latin typeface="Montserrat" pitchFamily="2" charset="0"/>
                <a:ea typeface="Aptos" panose="020B0004020202020204" pitchFamily="34" charset="0"/>
                <a:cs typeface="Times New Roman" panose="02020603050405020304" pitchFamily="18" charset="0"/>
              </a:rPr>
              <a:t> (</a:t>
            </a:r>
            <a:r>
              <a:rPr lang="en-US" sz="2000" dirty="0">
                <a:latin typeface="Montserrat" pitchFamily="2" charset="0"/>
              </a:rPr>
              <a:t>consensus </a:t>
            </a:r>
            <a:r>
              <a:rPr lang="vi-VN" sz="2000" dirty="0">
                <a:latin typeface="Montserrat" pitchFamily="2" charset="0"/>
              </a:rPr>
              <a:t>rules)</a:t>
            </a:r>
            <a:endParaRPr lang="en-US" sz="2000" kern="100" dirty="0">
              <a:effectLst/>
              <a:latin typeface="Montserrat" pitchFamily="2" charset="0"/>
              <a:ea typeface="Aptos" panose="020B0004020202020204" pitchFamily="34" charset="0"/>
              <a:cs typeface="Times New Roman" panose="02020603050405020304" pitchFamily="18" charset="0"/>
            </a:endParaRPr>
          </a:p>
          <a:p>
            <a:pPr marL="571500" lvl="1" indent="-342900" algn="just">
              <a:lnSpc>
                <a:spcPct val="150000"/>
              </a:lnSpc>
              <a:spcBef>
                <a:spcPts val="0"/>
              </a:spcBef>
              <a:buClrTx/>
            </a:pPr>
            <a:r>
              <a:rPr lang="vi-VN" sz="2000" kern="100" dirty="0">
                <a:effectLst/>
                <a:latin typeface="Montserrat" pitchFamily="2" charset="0"/>
                <a:ea typeface="Aptos" panose="020B0004020202020204" pitchFamily="34" charset="0"/>
                <a:cs typeface="Times New Roman" panose="02020603050405020304" pitchFamily="18" charset="0"/>
              </a:rPr>
              <a:t>Thuật toán </a:t>
            </a:r>
            <a:r>
              <a:rPr lang="en-US" sz="2000" kern="100" dirty="0">
                <a:effectLst/>
                <a:latin typeface="Montserrat" pitchFamily="2" charset="0"/>
                <a:ea typeface="Aptos" panose="020B0004020202020204" pitchFamily="34" charset="0"/>
                <a:cs typeface="Times New Roman" panose="02020603050405020304" pitchFamily="18" charset="0"/>
              </a:rPr>
              <a:t>Proof-of-Work</a:t>
            </a:r>
            <a:r>
              <a:rPr lang="vi-VN" sz="2000" kern="100" dirty="0">
                <a:effectLst/>
                <a:latin typeface="Montserrat" pitchFamily="2" charset="0"/>
                <a:ea typeface="Aptos" panose="020B0004020202020204" pitchFamily="34" charset="0"/>
                <a:cs typeface="Times New Roman" panose="02020603050405020304" pitchFamily="18" charset="0"/>
              </a:rPr>
              <a:t> </a:t>
            </a:r>
            <a:endParaRPr lang="en-US" sz="2000" dirty="0">
              <a:latin typeface="Montserrat" pitchFamily="2" charset="0"/>
            </a:endParaRPr>
          </a:p>
        </p:txBody>
      </p:sp>
    </p:spTree>
    <p:extLst>
      <p:ext uri="{BB962C8B-B14F-4D97-AF65-F5344CB8AC3E}">
        <p14:creationId xmlns:p14="http://schemas.microsoft.com/office/powerpoint/2010/main" val="2578237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8973F-66A1-C3D7-3C08-332D0BEBFB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16F2E6-1FDB-E20D-CE4E-62DDA8E23B85}"/>
              </a:ext>
            </a:extLst>
          </p:cNvPr>
          <p:cNvSpPr>
            <a:spLocks noGrp="1"/>
          </p:cNvSpPr>
          <p:nvPr>
            <p:ph type="title"/>
          </p:nvPr>
        </p:nvSpPr>
        <p:spPr>
          <a:xfrm>
            <a:off x="838200" y="365125"/>
            <a:ext cx="10515600" cy="1325563"/>
          </a:xfrm>
          <a:noFill/>
        </p:spPr>
        <p:txBody>
          <a:bodyPr anchor="ctr"/>
          <a:lstStyle/>
          <a:p>
            <a:r>
              <a:rPr lang="vi-VN" sz="3800" b="1" dirty="0">
                <a:latin typeface="Montserrat" pitchFamily="2" charset="0"/>
              </a:rPr>
              <a:t>6. Ưu điểm của bitcoin</a:t>
            </a:r>
            <a:endParaRPr lang="en-US" sz="3800" b="1" dirty="0">
              <a:latin typeface="Montserrat" pitchFamily="2" charset="0"/>
            </a:endParaRPr>
          </a:p>
        </p:txBody>
      </p:sp>
      <p:sp>
        <p:nvSpPr>
          <p:cNvPr id="3" name="Content Placeholder 2">
            <a:extLst>
              <a:ext uri="{FF2B5EF4-FFF2-40B4-BE49-F238E27FC236}">
                <a16:creationId xmlns:a16="http://schemas.microsoft.com/office/drawing/2014/main" id="{855C0592-CE11-867A-91C8-6FB72C26526E}"/>
              </a:ext>
            </a:extLst>
          </p:cNvPr>
          <p:cNvSpPr txBox="1">
            <a:spLocks/>
          </p:cNvSpPr>
          <p:nvPr/>
        </p:nvSpPr>
        <p:spPr>
          <a:xfrm>
            <a:off x="838200" y="1499617"/>
            <a:ext cx="4529328" cy="2551175"/>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indent="0" algn="just">
              <a:lnSpc>
                <a:spcPct val="150000"/>
              </a:lnSpc>
              <a:spcBef>
                <a:spcPts val="0"/>
              </a:spcBef>
              <a:buNone/>
            </a:pPr>
            <a:r>
              <a:rPr lang="vi-VN" sz="1800" kern="100" dirty="0">
                <a:latin typeface="Montserrat" pitchFamily="2" charset="0"/>
                <a:ea typeface="Aptos" panose="020B0004020202020204" pitchFamily="34" charset="0"/>
                <a:cs typeface="Times New Roman" panose="02020603050405020304" pitchFamily="18" charset="0"/>
              </a:rPr>
              <a:t>Bitcoin là hình thức hoàn hảo của tiền tệ trên internet:</a:t>
            </a:r>
          </a:p>
          <a:p>
            <a:pPr marL="1028700" lvl="2" indent="-342900" algn="just">
              <a:lnSpc>
                <a:spcPct val="200000"/>
              </a:lnSpc>
              <a:spcBef>
                <a:spcPts val="0"/>
              </a:spcBef>
            </a:pPr>
            <a:r>
              <a:rPr lang="vi-VN" sz="1800" dirty="0">
                <a:latin typeface="Montserrat" pitchFamily="2" charset="0"/>
              </a:rPr>
              <a:t>Nhanh, truy cập tiện lợi</a:t>
            </a:r>
          </a:p>
          <a:p>
            <a:pPr marL="1028700" lvl="2" indent="-342900" algn="just">
              <a:lnSpc>
                <a:spcPct val="200000"/>
              </a:lnSpc>
              <a:spcBef>
                <a:spcPts val="0"/>
              </a:spcBef>
            </a:pPr>
            <a:r>
              <a:rPr lang="vi-VN" sz="1800" dirty="0">
                <a:latin typeface="Montserrat" pitchFamily="2" charset="0"/>
              </a:rPr>
              <a:t>An toàn, bảo mật, riêng tư</a:t>
            </a:r>
          </a:p>
          <a:p>
            <a:pPr marL="1028700" lvl="2" indent="-342900" algn="just">
              <a:lnSpc>
                <a:spcPct val="200000"/>
              </a:lnSpc>
              <a:spcBef>
                <a:spcPts val="0"/>
              </a:spcBef>
            </a:pPr>
            <a:r>
              <a:rPr lang="vi-VN" sz="1800" dirty="0">
                <a:latin typeface="Montserrat" pitchFamily="2" charset="0"/>
              </a:rPr>
              <a:t>Giao dịch xuyên biên giới </a:t>
            </a:r>
          </a:p>
        </p:txBody>
      </p:sp>
      <p:pic>
        <p:nvPicPr>
          <p:cNvPr id="2050" name="Picture 2" descr="Graph 1: Crypto Regulation World Map in 2021 [2]">
            <a:extLst>
              <a:ext uri="{FF2B5EF4-FFF2-40B4-BE49-F238E27FC236}">
                <a16:creationId xmlns:a16="http://schemas.microsoft.com/office/drawing/2014/main" id="{03CD64C2-EB3E-2E8C-C8D8-44275C1BDC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704" y="1458468"/>
            <a:ext cx="5948998" cy="394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075686"/>
      </p:ext>
    </p:extLst>
  </p:cSld>
  <p:clrMapOvr>
    <a:masterClrMapping/>
  </p:clrMapOvr>
</p:sld>
</file>

<file path=ppt/theme/theme1.xml><?xml version="1.0" encoding="utf-8"?>
<a:theme xmlns:a="http://schemas.openxmlformats.org/drawingml/2006/main" name="Custom">
  <a:themeElements>
    <a:clrScheme name="TM78504181">
      <a:dk1>
        <a:srgbClr val="000000"/>
      </a:dk1>
      <a:lt1>
        <a:srgbClr val="FFFFFF"/>
      </a:lt1>
      <a:dk2>
        <a:srgbClr val="FFF8F4"/>
      </a:dk2>
      <a:lt2>
        <a:srgbClr val="E8E8E8"/>
      </a:lt2>
      <a:accent1>
        <a:srgbClr val="EE7660"/>
      </a:accent1>
      <a:accent2>
        <a:srgbClr val="4D90EF"/>
      </a:accent2>
      <a:accent3>
        <a:srgbClr val="5B5160"/>
      </a:accent3>
      <a:accent4>
        <a:srgbClr val="2BC2B4"/>
      </a:accent4>
      <a:accent5>
        <a:srgbClr val="C097F8"/>
      </a:accent5>
      <a:accent6>
        <a:srgbClr val="FF9413"/>
      </a:accent6>
      <a:hlink>
        <a:srgbClr val="467886"/>
      </a:hlink>
      <a:folHlink>
        <a:srgbClr val="96607D"/>
      </a:folHlink>
    </a:clrScheme>
    <a:fontScheme name="Custom 49">
      <a:majorFont>
        <a:latin typeface="Tw Cen MT"/>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78504181_Win32_SL_V11" id="{D9600F65-346D-4C25-A611-673E5C44A142}" vid="{299F2556-E258-444F-A1E6-FA759CE228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BC90B52-91C7-4BE9-8AE0-180FFFE110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E60708A-6461-4D7F-883F-7E25D731D326}">
  <ds:schemaRefs>
    <ds:schemaRef ds:uri="http://schemas.microsoft.com/sharepoint/v3/contenttype/forms"/>
  </ds:schemaRefs>
</ds:datastoreItem>
</file>

<file path=customXml/itemProps3.xml><?xml version="1.0" encoding="utf-8"?>
<ds:datastoreItem xmlns:ds="http://schemas.openxmlformats.org/officeDocument/2006/customXml" ds:itemID="{E130005B-6102-4F3C-A26F-485DF1BF971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{0B11DD40-5795-4AC3-9AB9-870D1FEFB288}tf78504181_win32</Template>
  <TotalTime>1814</TotalTime>
  <Words>5189</Words>
  <Application>Microsoft Office PowerPoint</Application>
  <PresentationFormat>Widescreen</PresentationFormat>
  <Paragraphs>389</Paragraphs>
  <Slides>77</Slides>
  <Notes>77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77</vt:i4>
      </vt:variant>
    </vt:vector>
  </HeadingPairs>
  <TitlesOfParts>
    <vt:vector size="87" baseType="lpstr">
      <vt:lpstr>Aptos</vt:lpstr>
      <vt:lpstr>Arial</vt:lpstr>
      <vt:lpstr>Avenir Next LT Pro</vt:lpstr>
      <vt:lpstr>Avenir Next LT Pro Light</vt:lpstr>
      <vt:lpstr>Calibri</vt:lpstr>
      <vt:lpstr>Cambria Math</vt:lpstr>
      <vt:lpstr>Cascadia Code</vt:lpstr>
      <vt:lpstr>Montserrat</vt:lpstr>
      <vt:lpstr>Tw Cen MT</vt:lpstr>
      <vt:lpstr>Custom</vt:lpstr>
      <vt:lpstr>Bitcoin</vt:lpstr>
      <vt:lpstr>Tổng quan</vt:lpstr>
      <vt:lpstr>I. Giới thiệu về bitcoin </vt:lpstr>
      <vt:lpstr>1. Bitcoin là gì? </vt:lpstr>
      <vt:lpstr>2. Mạng lưới phân tán ngang hàng (P2P) </vt:lpstr>
      <vt:lpstr>3. Đặc điểm của bitcoin</vt:lpstr>
      <vt:lpstr>4. Khai thác và giới hạn bitcoin</vt:lpstr>
      <vt:lpstr>5. Các yếu tố chính của bitcoin</vt:lpstr>
      <vt:lpstr>6. Ưu điểm của bitcoin</vt:lpstr>
      <vt:lpstr>II. Cách hoạt động cơ bản của bitcoin.</vt:lpstr>
      <vt:lpstr>1. Giao dịch bitcoin</vt:lpstr>
      <vt:lpstr>1. Giao dịch bitcoin</vt:lpstr>
      <vt:lpstr>2. Chuỗi giao dịch (Transaction Chains)</vt:lpstr>
      <vt:lpstr>3. “Tiền thừa”</vt:lpstr>
      <vt:lpstr>4. Các loại giao dịch phổ biến</vt:lpstr>
      <vt:lpstr>5. Quá trình chung của một giao dịch</vt:lpstr>
      <vt:lpstr>6. Khai thác bitcoin và thợ đào</vt:lpstr>
      <vt:lpstr>III. Khóa, địa chỉ</vt:lpstr>
      <vt:lpstr>1. Các thuật toán băm </vt:lpstr>
      <vt:lpstr>1. Các thuật toán băm </vt:lpstr>
      <vt:lpstr>2. Base58 và Base58Check</vt:lpstr>
      <vt:lpstr>2. Base58 và Base58Check</vt:lpstr>
      <vt:lpstr>3. Elliptic Curve Cryptography (ECC)</vt:lpstr>
      <vt:lpstr>3. Elliptic Curve Cryptography (ECC)</vt:lpstr>
      <vt:lpstr>4. Khóa riêng tư (Private Key) </vt:lpstr>
      <vt:lpstr>4. Khóa riêng tư (Private Key) </vt:lpstr>
      <vt:lpstr>5. Khóa công khai (Public Key) </vt:lpstr>
      <vt:lpstr>5. Khóa công khai (Public Key) </vt:lpstr>
      <vt:lpstr>6. Địa chỉ Bitcoin (Bitcoin Address)</vt:lpstr>
      <vt:lpstr>IV. Ví</vt:lpstr>
      <vt:lpstr>1. Tổng quan về ví (Wallet)</vt:lpstr>
      <vt:lpstr>2. Phân loại ví Bitcoin</vt:lpstr>
      <vt:lpstr>3. Ví phân cấp (HD Wallets)</vt:lpstr>
      <vt:lpstr>4. Seed và Mnemonic trong Ví Bitcoin</vt:lpstr>
      <vt:lpstr>V. Giao dịch</vt:lpstr>
      <vt:lpstr>1. Tổng quan về giao dịch (Transaction)</vt:lpstr>
      <vt:lpstr>2. Các thành phần của giao dịch</vt:lpstr>
      <vt:lpstr>3. Đầu vào và đầu ra của giao dịch</vt:lpstr>
      <vt:lpstr>3. Đầu vào và đầu ra của giao dịch</vt:lpstr>
      <vt:lpstr>4. UTXO - Đầu ra giao dịch chưa chi</vt:lpstr>
      <vt:lpstr>5. Bitcoin Script và Cấu trúc</vt:lpstr>
      <vt:lpstr>6. Pay-to-Public-Key-Hash (P2PKH)</vt:lpstr>
      <vt:lpstr>6. Pay-to-Public-Key-Hash (P2PKH)</vt:lpstr>
      <vt:lpstr>7. Chữ ký số</vt:lpstr>
      <vt:lpstr>VI. Mạng lưới Bitcoin</vt:lpstr>
      <vt:lpstr>1. Kiến trúc mạng ngang hàng (P2P) </vt:lpstr>
      <vt:lpstr>2. Nút mạng và vai trò</vt:lpstr>
      <vt:lpstr>2. Nút mạng và vai trò</vt:lpstr>
      <vt:lpstr>3. Mạng mở rộng Bitcoin</vt:lpstr>
      <vt:lpstr>4. Relay Networks</vt:lpstr>
      <vt:lpstr>5. Network discovery</vt:lpstr>
      <vt:lpstr>5. Network discovery</vt:lpstr>
      <vt:lpstr>6. Nút đầy đủ (Full node)</vt:lpstr>
      <vt:lpstr>7. Nút SPV </vt:lpstr>
      <vt:lpstr>7. Nút SPV </vt:lpstr>
      <vt:lpstr>7. Nút SPV </vt:lpstr>
      <vt:lpstr>7. Nút SPV </vt:lpstr>
      <vt:lpstr>8. Bloom Filters</vt:lpstr>
      <vt:lpstr>8. Bloom Filters</vt:lpstr>
      <vt:lpstr>8. Bloom Filters</vt:lpstr>
      <vt:lpstr>8. Bloom Filters</vt:lpstr>
      <vt:lpstr>9. Cách SPV Node dùng Bloom Filters</vt:lpstr>
      <vt:lpstr>9. Cách SPV Node dùng Bloom Filters</vt:lpstr>
      <vt:lpstr>VII. Blockchain</vt:lpstr>
      <vt:lpstr>1. Blockchain</vt:lpstr>
      <vt:lpstr>2. Cấu trúc của một Block</vt:lpstr>
      <vt:lpstr>3. Block Header</vt:lpstr>
      <vt:lpstr>4. “Định danh” block </vt:lpstr>
      <vt:lpstr>5. Khối Genesis</vt:lpstr>
      <vt:lpstr>6. Cây Merkle</vt:lpstr>
      <vt:lpstr>6. Cây Merkle</vt:lpstr>
      <vt:lpstr>6. Cây Merkle</vt:lpstr>
      <vt:lpstr>VIII. Khai thác và đồng thuận</vt:lpstr>
      <vt:lpstr>1. Khai thác là gì? </vt:lpstr>
      <vt:lpstr>2. Khai thác Bitcoin</vt:lpstr>
      <vt:lpstr>2. Khai thác Bitcoin</vt:lpstr>
      <vt:lpstr>3. Proof of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Nguyen Ngoc Trung 20230074</dc:creator>
  <cp:lastModifiedBy>Nguyen Ngoc Trung 20230074</cp:lastModifiedBy>
  <cp:revision>10</cp:revision>
  <dcterms:created xsi:type="dcterms:W3CDTF">2024-10-22T06:18:06Z</dcterms:created>
  <dcterms:modified xsi:type="dcterms:W3CDTF">2024-10-25T06:41:21Z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